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 id="2147483650" r:id="rId2"/>
    <p:sldMasterId id="2147483651" r:id="rId3"/>
  </p:sldMasterIdLst>
  <p:notesMasterIdLst>
    <p:notesMasterId r:id="rId5"/>
  </p:notesMasterIdLst>
  <p:sldIdLst>
    <p:sldId id="256" r:id="rId4"/>
  </p:sldIdLst>
  <p:sldSz cx="43891200" cy="32918400"/>
  <p:notesSz cx="6858000" cy="9144000"/>
  <p:embeddedFontLst>
    <p:embeddedFont>
      <p:font typeface="Arial Narrow" panose="020B0606020202030204" pitchFamily="34" charset="0"/>
      <p:regular r:id="rId6"/>
      <p:bold r:id="rId7"/>
      <p:italic r:id="rId8"/>
      <p:boldItalic r:id="rId9"/>
    </p:embeddedFont>
    <p:embeddedFont>
      <p:font typeface="Wingdings 2" panose="05020102010507070707" pitchFamily="18" charset="2"/>
      <p:regular r:id="rId10"/>
    </p:embeddedFont>
    <p:embeddedFont>
      <p:font typeface="Arial Black" panose="020B0A04020102020204" pitchFamily="34" charset="0"/>
      <p:bold r:id="rId11"/>
    </p:embeddedFont>
  </p:embeddedFontLst>
  <p:defaultTextStyle>
    <a:defPPr>
      <a:defRPr lang="en-US"/>
    </a:defPPr>
    <a:lvl1pPr algn="l" rtl="0" fontAlgn="base">
      <a:spcBef>
        <a:spcPct val="0"/>
      </a:spcBef>
      <a:spcAft>
        <a:spcPct val="0"/>
      </a:spcAft>
      <a:defRPr sz="2900" kern="1200">
        <a:solidFill>
          <a:schemeClr val="tx1"/>
        </a:solidFill>
        <a:latin typeface="Arial Narrow" pitchFamily="34" charset="0"/>
        <a:ea typeface="+mn-ea"/>
        <a:cs typeface="+mn-cs"/>
      </a:defRPr>
    </a:lvl1pPr>
    <a:lvl2pPr marL="457200" algn="l" rtl="0" fontAlgn="base">
      <a:spcBef>
        <a:spcPct val="0"/>
      </a:spcBef>
      <a:spcAft>
        <a:spcPct val="0"/>
      </a:spcAft>
      <a:defRPr sz="2900" kern="1200">
        <a:solidFill>
          <a:schemeClr val="tx1"/>
        </a:solidFill>
        <a:latin typeface="Arial Narrow" pitchFamily="34" charset="0"/>
        <a:ea typeface="+mn-ea"/>
        <a:cs typeface="+mn-cs"/>
      </a:defRPr>
    </a:lvl2pPr>
    <a:lvl3pPr marL="914400" algn="l" rtl="0" fontAlgn="base">
      <a:spcBef>
        <a:spcPct val="0"/>
      </a:spcBef>
      <a:spcAft>
        <a:spcPct val="0"/>
      </a:spcAft>
      <a:defRPr sz="2900" kern="1200">
        <a:solidFill>
          <a:schemeClr val="tx1"/>
        </a:solidFill>
        <a:latin typeface="Arial Narrow" pitchFamily="34" charset="0"/>
        <a:ea typeface="+mn-ea"/>
        <a:cs typeface="+mn-cs"/>
      </a:defRPr>
    </a:lvl3pPr>
    <a:lvl4pPr marL="1371600" algn="l" rtl="0" fontAlgn="base">
      <a:spcBef>
        <a:spcPct val="0"/>
      </a:spcBef>
      <a:spcAft>
        <a:spcPct val="0"/>
      </a:spcAft>
      <a:defRPr sz="2900" kern="1200">
        <a:solidFill>
          <a:schemeClr val="tx1"/>
        </a:solidFill>
        <a:latin typeface="Arial Narrow" pitchFamily="34" charset="0"/>
        <a:ea typeface="+mn-ea"/>
        <a:cs typeface="+mn-cs"/>
      </a:defRPr>
    </a:lvl4pPr>
    <a:lvl5pPr marL="1828800" algn="l" rtl="0" fontAlgn="base">
      <a:spcBef>
        <a:spcPct val="0"/>
      </a:spcBef>
      <a:spcAft>
        <a:spcPct val="0"/>
      </a:spcAft>
      <a:defRPr sz="2900" kern="1200">
        <a:solidFill>
          <a:schemeClr val="tx1"/>
        </a:solidFill>
        <a:latin typeface="Arial Narrow" pitchFamily="34" charset="0"/>
        <a:ea typeface="+mn-ea"/>
        <a:cs typeface="+mn-cs"/>
      </a:defRPr>
    </a:lvl5pPr>
    <a:lvl6pPr marL="2286000" algn="l" defTabSz="914400" rtl="0" eaLnBrk="1" latinLnBrk="0" hangingPunct="1">
      <a:defRPr sz="2900" kern="1200">
        <a:solidFill>
          <a:schemeClr val="tx1"/>
        </a:solidFill>
        <a:latin typeface="Arial Narrow" pitchFamily="34" charset="0"/>
        <a:ea typeface="+mn-ea"/>
        <a:cs typeface="+mn-cs"/>
      </a:defRPr>
    </a:lvl6pPr>
    <a:lvl7pPr marL="2743200" algn="l" defTabSz="914400" rtl="0" eaLnBrk="1" latinLnBrk="0" hangingPunct="1">
      <a:defRPr sz="2900" kern="1200">
        <a:solidFill>
          <a:schemeClr val="tx1"/>
        </a:solidFill>
        <a:latin typeface="Arial Narrow" pitchFamily="34" charset="0"/>
        <a:ea typeface="+mn-ea"/>
        <a:cs typeface="+mn-cs"/>
      </a:defRPr>
    </a:lvl7pPr>
    <a:lvl8pPr marL="3200400" algn="l" defTabSz="914400" rtl="0" eaLnBrk="1" latinLnBrk="0" hangingPunct="1">
      <a:defRPr sz="2900" kern="1200">
        <a:solidFill>
          <a:schemeClr val="tx1"/>
        </a:solidFill>
        <a:latin typeface="Arial Narrow" pitchFamily="34" charset="0"/>
        <a:ea typeface="+mn-ea"/>
        <a:cs typeface="+mn-cs"/>
      </a:defRPr>
    </a:lvl8pPr>
    <a:lvl9pPr marL="3657600" algn="l" defTabSz="914400" rtl="0" eaLnBrk="1" latinLnBrk="0" hangingPunct="1">
      <a:defRPr sz="29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FF3300"/>
    <a:srgbClr val="FF9900"/>
    <a:srgbClr val="000AD8"/>
    <a:srgbClr val="0066FF"/>
    <a:srgbClr val="0099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7288" autoAdjust="0"/>
  </p:normalViewPr>
  <p:slideViewPr>
    <p:cSldViewPr snapToGrid="0">
      <p:cViewPr>
        <p:scale>
          <a:sx n="33" d="100"/>
          <a:sy n="33" d="100"/>
        </p:scale>
        <p:origin x="1746" y="-72"/>
      </p:cViewPr>
      <p:guideLst>
        <p:guide orient="horz" pos="3552"/>
        <p:guide orient="horz" pos="20285"/>
        <p:guide pos="437"/>
        <p:guide pos="6725"/>
        <p:guide pos="7238"/>
        <p:guide pos="13526"/>
        <p:guide pos="14030"/>
        <p:guide pos="20318"/>
        <p:guide pos="20837"/>
        <p:guide pos="27125"/>
      </p:guideLst>
    </p:cSldViewPr>
  </p:slideViewPr>
  <p:notesTextViewPr>
    <p:cViewPr>
      <p:scale>
        <a:sx n="100" d="100"/>
        <a:sy n="100" d="100"/>
      </p:scale>
      <p:origin x="0" y="0"/>
    </p:cViewPr>
  </p:notesTextViewPr>
  <p:sorterViewPr>
    <p:cViewPr>
      <p:scale>
        <a:sx n="66" d="100"/>
        <a:sy n="66" d="100"/>
      </p:scale>
      <p:origin x="0" y="2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028BA32-58DA-4E95-B0D0-C1F66CB70395}" type="slidenum">
              <a:rPr lang="en-US"/>
              <a:pPr>
                <a:defRPr/>
              </a:pPr>
              <a:t>‹#›</a:t>
            </a:fld>
            <a:endParaRPr lang="en-US"/>
          </a:p>
        </p:txBody>
      </p:sp>
    </p:spTree>
    <p:extLst>
      <p:ext uri="{BB962C8B-B14F-4D97-AF65-F5344CB8AC3E}">
        <p14:creationId xmlns:p14="http://schemas.microsoft.com/office/powerpoint/2010/main" val="4099901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4232C10-4200-43FA-BAFC-91E18967A63B}" type="slidenum">
              <a:rPr lang="en-US" smtClean="0"/>
              <a:pPr/>
              <a:t>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5638800"/>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21018500"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864638" y="5638800"/>
            <a:ext cx="2102008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5638800"/>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026" name="Rectangle 36"/>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p:spPr>
        <p:txBody>
          <a:bodyPr wrap="none" anchor="ctr"/>
          <a:lstStyle/>
          <a:p>
            <a:pPr>
              <a:defRPr/>
            </a:pPr>
            <a:endParaRPr lang="en-US"/>
          </a:p>
        </p:txBody>
      </p:sp>
      <p:sp>
        <p:nvSpPr>
          <p:cNvPr id="1027" name="Rectangle 33"/>
          <p:cNvSpPr>
            <a:spLocks noChangeArrowheads="1"/>
          </p:cNvSpPr>
          <p:nvPr userDrawn="1"/>
        </p:nvSpPr>
        <p:spPr bwMode="auto">
          <a:xfrm>
            <a:off x="693738" y="5638800"/>
            <a:ext cx="9974262" cy="26563638"/>
          </a:xfrm>
          <a:prstGeom prst="rect">
            <a:avLst/>
          </a:prstGeom>
          <a:solidFill>
            <a:schemeClr val="accent1"/>
          </a:solidFill>
          <a:ln w="9525">
            <a:solidFill>
              <a:schemeClr val="tx1"/>
            </a:solidFill>
            <a:miter lim="800000"/>
            <a:headEnd/>
            <a:tailEnd/>
          </a:ln>
        </p:spPr>
        <p:txBody>
          <a:bodyPr wrap="none" anchor="ctr"/>
          <a:lstStyle/>
          <a:p>
            <a:pPr>
              <a:defRPr/>
            </a:pPr>
            <a:endParaRPr lang="en-US"/>
          </a:p>
        </p:txBody>
      </p:sp>
      <p:sp>
        <p:nvSpPr>
          <p:cNvPr id="1028" name="Rectangle 9"/>
          <p:cNvSpPr>
            <a:spLocks noChangeArrowheads="1"/>
          </p:cNvSpPr>
          <p:nvPr userDrawn="1"/>
        </p:nvSpPr>
        <p:spPr bwMode="auto">
          <a:xfrm>
            <a:off x="0" y="4800600"/>
            <a:ext cx="43891200" cy="130175"/>
          </a:xfrm>
          <a:prstGeom prst="rect">
            <a:avLst/>
          </a:prstGeom>
          <a:solidFill>
            <a:srgbClr val="660000"/>
          </a:solidFill>
          <a:ln w="9525">
            <a:noFill/>
            <a:miter lim="800000"/>
            <a:headEnd/>
            <a:tailEnd/>
          </a:ln>
        </p:spPr>
        <p:txBody>
          <a:bodyPr wrap="none" anchor="ctr"/>
          <a:lstStyle/>
          <a:p>
            <a:pPr>
              <a:defRPr/>
            </a:pPr>
            <a:endParaRPr lang="en-US"/>
          </a:p>
        </p:txBody>
      </p:sp>
      <p:sp>
        <p:nvSpPr>
          <p:cNvPr id="1029" name="Text Box 14"/>
          <p:cNvSpPr txBox="1">
            <a:spLocks noChangeArrowheads="1"/>
          </p:cNvSpPr>
          <p:nvPr userDrawn="1"/>
        </p:nvSpPr>
        <p:spPr bwMode="auto">
          <a:xfrm>
            <a:off x="609600" y="32445325"/>
            <a:ext cx="2514600" cy="315913"/>
          </a:xfrm>
          <a:prstGeom prst="rect">
            <a:avLst/>
          </a:prstGeom>
          <a:noFill/>
          <a:ln>
            <a:noFill/>
          </a:ln>
          <a:extLst/>
        </p:spPr>
        <p:txBody>
          <a:bodyPr lIns="91267" tIns="45624" rIns="91267" bIns="4562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smtClean="0">
                <a:solidFill>
                  <a:schemeClr val="bg2"/>
                </a:solidFill>
                <a:latin typeface="Arial" charset="0"/>
              </a:rPr>
              <a:t>TEMPLATE DESIGN © 2008</a:t>
            </a:r>
          </a:p>
          <a:p>
            <a:pPr>
              <a:lnSpc>
                <a:spcPct val="65000"/>
              </a:lnSpc>
              <a:spcBef>
                <a:spcPct val="50000"/>
              </a:spcBef>
              <a:defRPr/>
            </a:pPr>
            <a:r>
              <a:rPr lang="en-US" sz="1000" b="1" smtClean="0">
                <a:solidFill>
                  <a:schemeClr val="bg2"/>
                </a:solidFill>
                <a:latin typeface="Arial" charset="0"/>
              </a:rPr>
              <a:t>www.PosterPresentations.com</a:t>
            </a:r>
          </a:p>
        </p:txBody>
      </p:sp>
      <p:sp>
        <p:nvSpPr>
          <p:cNvPr id="1030" name="Rectangle 15"/>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1031" name="Rectangle 16"/>
          <p:cNvSpPr>
            <a:spLocks noGrp="1" noChangeArrowheads="1"/>
          </p:cNvSpPr>
          <p:nvPr>
            <p:ph type="body" idx="1"/>
          </p:nvPr>
        </p:nvSpPr>
        <p:spPr bwMode="auto">
          <a:xfrm>
            <a:off x="693738" y="5638800"/>
            <a:ext cx="9974262"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2" name="Rectangle 25"/>
          <p:cNvSpPr>
            <a:spLocks noChangeArrowheads="1"/>
          </p:cNvSpPr>
          <p:nvPr userDrawn="1"/>
        </p:nvSpPr>
        <p:spPr bwMode="auto">
          <a:xfrm>
            <a:off x="0" y="0"/>
            <a:ext cx="43891200" cy="32918400"/>
          </a:xfrm>
          <a:prstGeom prst="rect">
            <a:avLst/>
          </a:prstGeom>
          <a:noFill/>
          <a:ln w="3175">
            <a:solidFill>
              <a:schemeClr val="tx2"/>
            </a:solidFill>
            <a:miter lim="800000"/>
            <a:headEnd/>
            <a:tailEnd/>
          </a:ln>
        </p:spPr>
        <p:txBody>
          <a:bodyPr wrap="none" anchor="ctr"/>
          <a:lstStyle/>
          <a:p>
            <a:pPr>
              <a:defRPr/>
            </a:pPr>
            <a:endParaRPr lang="en-US"/>
          </a:p>
        </p:txBody>
      </p:sp>
      <p:sp>
        <p:nvSpPr>
          <p:cNvPr id="1033" name="Rectangle 32"/>
          <p:cNvSpPr>
            <a:spLocks noChangeArrowheads="1"/>
          </p:cNvSpPr>
          <p:nvPr userDrawn="1"/>
        </p:nvSpPr>
        <p:spPr bwMode="auto">
          <a:xfrm>
            <a:off x="11490325" y="5638800"/>
            <a:ext cx="9982200" cy="26563638"/>
          </a:xfrm>
          <a:prstGeom prst="rect">
            <a:avLst/>
          </a:prstGeom>
          <a:solidFill>
            <a:schemeClr val="accent1"/>
          </a:solidFill>
          <a:ln w="9525">
            <a:solidFill>
              <a:schemeClr val="tx1"/>
            </a:solidFill>
            <a:miter lim="800000"/>
            <a:headEnd/>
            <a:tailEnd/>
          </a:ln>
        </p:spPr>
        <p:txBody>
          <a:bodyPr wrap="none" anchor="ctr"/>
          <a:lstStyle/>
          <a:p>
            <a:pPr>
              <a:defRPr/>
            </a:pPr>
            <a:endParaRPr lang="en-US"/>
          </a:p>
        </p:txBody>
      </p:sp>
      <p:sp>
        <p:nvSpPr>
          <p:cNvPr id="1034" name="Rectangle 34"/>
          <p:cNvSpPr>
            <a:spLocks noChangeArrowheads="1"/>
          </p:cNvSpPr>
          <p:nvPr userDrawn="1"/>
        </p:nvSpPr>
        <p:spPr bwMode="auto">
          <a:xfrm>
            <a:off x="22272625" y="5638800"/>
            <a:ext cx="9982200" cy="26563638"/>
          </a:xfrm>
          <a:prstGeom prst="rect">
            <a:avLst/>
          </a:prstGeom>
          <a:solidFill>
            <a:schemeClr val="accent1"/>
          </a:solidFill>
          <a:ln w="9525">
            <a:solidFill>
              <a:schemeClr val="tx1"/>
            </a:solidFill>
            <a:miter lim="800000"/>
            <a:headEnd/>
            <a:tailEnd/>
          </a:ln>
        </p:spPr>
        <p:txBody>
          <a:bodyPr wrap="none" anchor="ctr"/>
          <a:lstStyle/>
          <a:p>
            <a:pPr>
              <a:defRPr/>
            </a:pPr>
            <a:endParaRPr lang="en-US"/>
          </a:p>
        </p:txBody>
      </p:sp>
      <p:sp>
        <p:nvSpPr>
          <p:cNvPr id="1035" name="Rectangle 35"/>
          <p:cNvSpPr>
            <a:spLocks noChangeArrowheads="1"/>
          </p:cNvSpPr>
          <p:nvPr userDrawn="1"/>
        </p:nvSpPr>
        <p:spPr bwMode="auto">
          <a:xfrm>
            <a:off x="33078738" y="5638800"/>
            <a:ext cx="9982200" cy="26563638"/>
          </a:xfrm>
          <a:prstGeom prst="rect">
            <a:avLst/>
          </a:prstGeom>
          <a:solidFill>
            <a:schemeClr val="accent1"/>
          </a:solidFill>
          <a:ln w="9525">
            <a:solidFill>
              <a:schemeClr val="tx1"/>
            </a:solidFill>
            <a:miter lim="800000"/>
            <a:headEnd/>
            <a:tailEnd/>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p:spPr>
        <p:txBody>
          <a:bodyPr wrap="none" anchor="ctr"/>
          <a:lstStyle/>
          <a:p>
            <a:pPr>
              <a:defRPr/>
            </a:pPr>
            <a:endParaRPr lang="en-US"/>
          </a:p>
        </p:txBody>
      </p:sp>
      <p:sp>
        <p:nvSpPr>
          <p:cNvPr id="2051" name="Rectangle 3"/>
          <p:cNvSpPr>
            <a:spLocks noChangeArrowheads="1"/>
          </p:cNvSpPr>
          <p:nvPr userDrawn="1"/>
        </p:nvSpPr>
        <p:spPr bwMode="auto">
          <a:xfrm>
            <a:off x="693738" y="5638800"/>
            <a:ext cx="9974262" cy="26563638"/>
          </a:xfrm>
          <a:prstGeom prst="rect">
            <a:avLst/>
          </a:prstGeom>
          <a:solidFill>
            <a:schemeClr val="accent1"/>
          </a:solidFill>
          <a:ln w="9525">
            <a:solidFill>
              <a:schemeClr val="tx1"/>
            </a:solidFill>
            <a:miter lim="800000"/>
            <a:headEnd/>
            <a:tailEnd/>
          </a:ln>
        </p:spPr>
        <p:txBody>
          <a:bodyPr wrap="none" anchor="ctr"/>
          <a:lstStyle/>
          <a:p>
            <a:pPr>
              <a:defRPr/>
            </a:pPr>
            <a:endParaRPr lang="en-US"/>
          </a:p>
        </p:txBody>
      </p:sp>
      <p:sp>
        <p:nvSpPr>
          <p:cNvPr id="2052" name="Rectangle 4"/>
          <p:cNvSpPr>
            <a:spLocks noChangeArrowheads="1"/>
          </p:cNvSpPr>
          <p:nvPr userDrawn="1"/>
        </p:nvSpPr>
        <p:spPr bwMode="auto">
          <a:xfrm>
            <a:off x="0" y="4800600"/>
            <a:ext cx="43891200" cy="130175"/>
          </a:xfrm>
          <a:prstGeom prst="rect">
            <a:avLst/>
          </a:prstGeom>
          <a:solidFill>
            <a:srgbClr val="660000"/>
          </a:solidFill>
          <a:ln w="9525">
            <a:noFill/>
            <a:miter lim="800000"/>
            <a:headEnd/>
            <a:tailEnd/>
          </a:ln>
        </p:spPr>
        <p:txBody>
          <a:bodyPr wrap="none" anchor="ctr"/>
          <a:lstStyle/>
          <a:p>
            <a:pPr>
              <a:defRPr/>
            </a:pPr>
            <a:endParaRPr lang="en-US"/>
          </a:p>
        </p:txBody>
      </p:sp>
      <p:sp>
        <p:nvSpPr>
          <p:cNvPr id="2053" name="Text Box 5"/>
          <p:cNvSpPr txBox="1">
            <a:spLocks noChangeArrowheads="1"/>
          </p:cNvSpPr>
          <p:nvPr userDrawn="1"/>
        </p:nvSpPr>
        <p:spPr bwMode="auto">
          <a:xfrm>
            <a:off x="609600" y="32445325"/>
            <a:ext cx="2514600" cy="315913"/>
          </a:xfrm>
          <a:prstGeom prst="rect">
            <a:avLst/>
          </a:prstGeom>
          <a:noFill/>
          <a:ln>
            <a:noFill/>
          </a:ln>
          <a:extLst/>
        </p:spPr>
        <p:txBody>
          <a:bodyPr lIns="91267" tIns="45624" rIns="91267" bIns="4562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smtClean="0">
                <a:solidFill>
                  <a:schemeClr val="bg2"/>
                </a:solidFill>
                <a:latin typeface="Arial" charset="0"/>
              </a:rPr>
              <a:t>POSTER TEMPLATE BY:</a:t>
            </a:r>
          </a:p>
          <a:p>
            <a:pPr>
              <a:lnSpc>
                <a:spcPct val="65000"/>
              </a:lnSpc>
              <a:spcBef>
                <a:spcPct val="50000"/>
              </a:spcBef>
              <a:defRPr/>
            </a:pPr>
            <a:r>
              <a:rPr lang="en-US" sz="1000" b="1" smtClean="0">
                <a:solidFill>
                  <a:schemeClr val="bg2"/>
                </a:solidFill>
                <a:latin typeface="Arial" charset="0"/>
              </a:rPr>
              <a:t>www.PosterPresentations.com</a:t>
            </a:r>
          </a:p>
        </p:txBody>
      </p:sp>
      <p:sp>
        <p:nvSpPr>
          <p:cNvPr id="2054" name="Rectangle 6"/>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693738" y="5638800"/>
            <a:ext cx="9974262"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2056" name="Rectangle 8"/>
          <p:cNvSpPr>
            <a:spLocks noChangeArrowheads="1"/>
          </p:cNvSpPr>
          <p:nvPr userDrawn="1"/>
        </p:nvSpPr>
        <p:spPr bwMode="auto">
          <a:xfrm>
            <a:off x="0" y="0"/>
            <a:ext cx="43891200" cy="32918400"/>
          </a:xfrm>
          <a:prstGeom prst="rect">
            <a:avLst/>
          </a:prstGeom>
          <a:noFill/>
          <a:ln w="3175">
            <a:solidFill>
              <a:schemeClr val="tx2"/>
            </a:solidFill>
            <a:miter lim="800000"/>
            <a:headEnd/>
            <a:tailEnd/>
          </a:ln>
        </p:spPr>
        <p:txBody>
          <a:bodyPr wrap="none" anchor="ctr"/>
          <a:lstStyle/>
          <a:p>
            <a:pPr>
              <a:defRPr/>
            </a:pPr>
            <a:endParaRPr lang="en-US"/>
          </a:p>
        </p:txBody>
      </p:sp>
      <p:sp>
        <p:nvSpPr>
          <p:cNvPr id="2057" name="Rectangle 9"/>
          <p:cNvSpPr>
            <a:spLocks noChangeArrowheads="1"/>
          </p:cNvSpPr>
          <p:nvPr userDrawn="1"/>
        </p:nvSpPr>
        <p:spPr bwMode="auto">
          <a:xfrm>
            <a:off x="11490325" y="5638800"/>
            <a:ext cx="20764500" cy="26563638"/>
          </a:xfrm>
          <a:prstGeom prst="rect">
            <a:avLst/>
          </a:prstGeom>
          <a:solidFill>
            <a:schemeClr val="accent1"/>
          </a:solidFill>
          <a:ln w="9525">
            <a:solidFill>
              <a:schemeClr val="tx1"/>
            </a:solidFill>
            <a:miter lim="800000"/>
            <a:headEnd/>
            <a:tailEnd/>
          </a:ln>
        </p:spPr>
        <p:txBody>
          <a:bodyPr wrap="none" anchor="ctr"/>
          <a:lstStyle/>
          <a:p>
            <a:pPr>
              <a:defRPr/>
            </a:pPr>
            <a:endParaRPr lang="en-US"/>
          </a:p>
        </p:txBody>
      </p:sp>
      <p:sp>
        <p:nvSpPr>
          <p:cNvPr id="2058" name="Rectangle 11"/>
          <p:cNvSpPr>
            <a:spLocks noChangeArrowheads="1"/>
          </p:cNvSpPr>
          <p:nvPr userDrawn="1"/>
        </p:nvSpPr>
        <p:spPr bwMode="auto">
          <a:xfrm>
            <a:off x="33078738" y="5638800"/>
            <a:ext cx="9982200" cy="26563638"/>
          </a:xfrm>
          <a:prstGeom prst="rect">
            <a:avLst/>
          </a:prstGeom>
          <a:solidFill>
            <a:schemeClr val="accent1"/>
          </a:solidFill>
          <a:ln w="9525">
            <a:solidFill>
              <a:schemeClr val="tx1"/>
            </a:solidFill>
            <a:miter lim="800000"/>
            <a:headEnd/>
            <a:tailEnd/>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p:spPr>
        <p:txBody>
          <a:bodyPr wrap="none" anchor="ctr"/>
          <a:lstStyle/>
          <a:p>
            <a:pPr>
              <a:defRPr/>
            </a:pPr>
            <a:endParaRPr lang="en-US"/>
          </a:p>
        </p:txBody>
      </p:sp>
      <p:sp>
        <p:nvSpPr>
          <p:cNvPr id="3075" name="Rectangle 3"/>
          <p:cNvSpPr>
            <a:spLocks noChangeArrowheads="1"/>
          </p:cNvSpPr>
          <p:nvPr userDrawn="1"/>
        </p:nvSpPr>
        <p:spPr bwMode="auto">
          <a:xfrm>
            <a:off x="693738" y="5638800"/>
            <a:ext cx="42367200" cy="26563638"/>
          </a:xfrm>
          <a:prstGeom prst="rect">
            <a:avLst/>
          </a:prstGeom>
          <a:solidFill>
            <a:schemeClr val="accent1"/>
          </a:solidFill>
          <a:ln w="9525">
            <a:solidFill>
              <a:schemeClr val="tx1"/>
            </a:solidFill>
            <a:miter lim="800000"/>
            <a:headEnd/>
            <a:tailEnd/>
          </a:ln>
        </p:spPr>
        <p:txBody>
          <a:bodyPr wrap="none" anchor="ctr"/>
          <a:lstStyle/>
          <a:p>
            <a:pPr>
              <a:defRPr/>
            </a:pPr>
            <a:endParaRPr lang="en-US"/>
          </a:p>
        </p:txBody>
      </p:sp>
      <p:sp>
        <p:nvSpPr>
          <p:cNvPr id="3076" name="Rectangle 4"/>
          <p:cNvSpPr>
            <a:spLocks noChangeArrowheads="1"/>
          </p:cNvSpPr>
          <p:nvPr userDrawn="1"/>
        </p:nvSpPr>
        <p:spPr bwMode="auto">
          <a:xfrm>
            <a:off x="0" y="4800600"/>
            <a:ext cx="43891200" cy="130175"/>
          </a:xfrm>
          <a:prstGeom prst="rect">
            <a:avLst/>
          </a:prstGeom>
          <a:solidFill>
            <a:srgbClr val="660000"/>
          </a:solidFill>
          <a:ln w="9525">
            <a:noFill/>
            <a:miter lim="800000"/>
            <a:headEnd/>
            <a:tailEnd/>
          </a:ln>
        </p:spPr>
        <p:txBody>
          <a:bodyPr wrap="none" anchor="ctr"/>
          <a:lstStyle/>
          <a:p>
            <a:pPr>
              <a:defRPr/>
            </a:pPr>
            <a:endParaRPr lang="en-US"/>
          </a:p>
        </p:txBody>
      </p:sp>
      <p:sp>
        <p:nvSpPr>
          <p:cNvPr id="3077" name="Text Box 5"/>
          <p:cNvSpPr txBox="1">
            <a:spLocks noChangeArrowheads="1"/>
          </p:cNvSpPr>
          <p:nvPr userDrawn="1"/>
        </p:nvSpPr>
        <p:spPr bwMode="auto">
          <a:xfrm>
            <a:off x="609600" y="32445325"/>
            <a:ext cx="2514600" cy="315913"/>
          </a:xfrm>
          <a:prstGeom prst="rect">
            <a:avLst/>
          </a:prstGeom>
          <a:noFill/>
          <a:ln>
            <a:noFill/>
          </a:ln>
          <a:extLst/>
        </p:spPr>
        <p:txBody>
          <a:bodyPr lIns="91267" tIns="45624" rIns="91267" bIns="45624">
            <a:spAutoFit/>
          </a:bodyPr>
          <a:lstStyle>
            <a:lvl1pPr eaLnBrk="0" hangingPunct="0">
              <a:defRPr sz="2900">
                <a:solidFill>
                  <a:schemeClr val="tx1"/>
                </a:solidFill>
                <a:latin typeface="Arial Narrow" pitchFamily="34" charset="0"/>
              </a:defRPr>
            </a:lvl1pPr>
            <a:lvl2pPr marL="742950" indent="-285750" eaLnBrk="0" hangingPunct="0">
              <a:defRPr sz="2900">
                <a:solidFill>
                  <a:schemeClr val="tx1"/>
                </a:solidFill>
                <a:latin typeface="Arial Narrow" pitchFamily="34" charset="0"/>
              </a:defRPr>
            </a:lvl2pPr>
            <a:lvl3pPr marL="1143000" indent="-228600" eaLnBrk="0" hangingPunct="0">
              <a:defRPr sz="2900">
                <a:solidFill>
                  <a:schemeClr val="tx1"/>
                </a:solidFill>
                <a:latin typeface="Arial Narrow" pitchFamily="34" charset="0"/>
              </a:defRPr>
            </a:lvl3pPr>
            <a:lvl4pPr marL="1600200" indent="-228600" eaLnBrk="0" hangingPunct="0">
              <a:defRPr sz="2900">
                <a:solidFill>
                  <a:schemeClr val="tx1"/>
                </a:solidFill>
                <a:latin typeface="Arial Narrow" pitchFamily="34" charset="0"/>
              </a:defRPr>
            </a:lvl4pPr>
            <a:lvl5pPr marL="2057400" indent="-228600" eaLnBrk="0" hangingPunct="0">
              <a:defRPr sz="2900">
                <a:solidFill>
                  <a:schemeClr val="tx1"/>
                </a:solidFill>
                <a:latin typeface="Arial Narrow" pitchFamily="34" charset="0"/>
              </a:defRPr>
            </a:lvl5pPr>
            <a:lvl6pPr marL="2514600" indent="-228600" eaLnBrk="0" fontAlgn="base" hangingPunct="0">
              <a:spcBef>
                <a:spcPct val="0"/>
              </a:spcBef>
              <a:spcAft>
                <a:spcPct val="0"/>
              </a:spcAft>
              <a:defRPr sz="2900">
                <a:solidFill>
                  <a:schemeClr val="tx1"/>
                </a:solidFill>
                <a:latin typeface="Arial Narrow" pitchFamily="34" charset="0"/>
              </a:defRPr>
            </a:lvl6pPr>
            <a:lvl7pPr marL="2971800" indent="-228600" eaLnBrk="0" fontAlgn="base" hangingPunct="0">
              <a:spcBef>
                <a:spcPct val="0"/>
              </a:spcBef>
              <a:spcAft>
                <a:spcPct val="0"/>
              </a:spcAft>
              <a:defRPr sz="2900">
                <a:solidFill>
                  <a:schemeClr val="tx1"/>
                </a:solidFill>
                <a:latin typeface="Arial Narrow" pitchFamily="34" charset="0"/>
              </a:defRPr>
            </a:lvl7pPr>
            <a:lvl8pPr marL="3429000" indent="-228600" eaLnBrk="0" fontAlgn="base" hangingPunct="0">
              <a:spcBef>
                <a:spcPct val="0"/>
              </a:spcBef>
              <a:spcAft>
                <a:spcPct val="0"/>
              </a:spcAft>
              <a:defRPr sz="2900">
                <a:solidFill>
                  <a:schemeClr val="tx1"/>
                </a:solidFill>
                <a:latin typeface="Arial Narrow" pitchFamily="34" charset="0"/>
              </a:defRPr>
            </a:lvl8pPr>
            <a:lvl9pPr marL="3886200" indent="-228600" eaLnBrk="0" fontAlgn="base" hangingPunct="0">
              <a:spcBef>
                <a:spcPct val="0"/>
              </a:spcBef>
              <a:spcAft>
                <a:spcPct val="0"/>
              </a:spcAft>
              <a:defRPr sz="2900">
                <a:solidFill>
                  <a:schemeClr val="tx1"/>
                </a:solidFill>
                <a:latin typeface="Arial Narrow" pitchFamily="34" charset="0"/>
              </a:defRPr>
            </a:lvl9pPr>
          </a:lstStyle>
          <a:p>
            <a:pPr>
              <a:lnSpc>
                <a:spcPct val="65000"/>
              </a:lnSpc>
              <a:spcBef>
                <a:spcPct val="50000"/>
              </a:spcBef>
              <a:defRPr/>
            </a:pPr>
            <a:r>
              <a:rPr lang="en-US" sz="500" b="1" smtClean="0">
                <a:solidFill>
                  <a:schemeClr val="bg2"/>
                </a:solidFill>
                <a:latin typeface="Arial" charset="0"/>
              </a:rPr>
              <a:t>POSTER TEMPLATE BY:</a:t>
            </a:r>
          </a:p>
          <a:p>
            <a:pPr>
              <a:lnSpc>
                <a:spcPct val="65000"/>
              </a:lnSpc>
              <a:spcBef>
                <a:spcPct val="50000"/>
              </a:spcBef>
              <a:defRPr/>
            </a:pPr>
            <a:r>
              <a:rPr lang="en-US" sz="1000" b="1" smtClean="0">
                <a:solidFill>
                  <a:schemeClr val="bg2"/>
                </a:solidFill>
                <a:latin typeface="Arial" charset="0"/>
              </a:rPr>
              <a:t>www.PosterPresentations.com</a:t>
            </a:r>
          </a:p>
        </p:txBody>
      </p:sp>
      <p:sp>
        <p:nvSpPr>
          <p:cNvPr id="3078" name="Rectangle 6"/>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693738" y="5638800"/>
            <a:ext cx="42190987"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080" name="Rectangle 8"/>
          <p:cNvSpPr>
            <a:spLocks noChangeArrowheads="1"/>
          </p:cNvSpPr>
          <p:nvPr userDrawn="1"/>
        </p:nvSpPr>
        <p:spPr bwMode="auto">
          <a:xfrm>
            <a:off x="0" y="0"/>
            <a:ext cx="43891200" cy="32918400"/>
          </a:xfrm>
          <a:prstGeom prst="rect">
            <a:avLst/>
          </a:prstGeom>
          <a:noFill/>
          <a:ln w="3175">
            <a:solidFill>
              <a:schemeClr val="tx2"/>
            </a:solidFill>
            <a:miter lim="800000"/>
            <a:headEnd/>
            <a:tailEnd/>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Box 117"/>
          <p:cNvSpPr txBox="1">
            <a:spLocks noChangeArrowheads="1"/>
          </p:cNvSpPr>
          <p:nvPr/>
        </p:nvSpPr>
        <p:spPr bwMode="auto">
          <a:xfrm>
            <a:off x="33404175" y="5057775"/>
            <a:ext cx="9972675" cy="13034963"/>
          </a:xfrm>
          <a:prstGeom prst="rect">
            <a:avLst/>
          </a:prstGeom>
          <a:solidFill>
            <a:srgbClr val="FFFFFF"/>
          </a:solidFill>
          <a:ln w="12700">
            <a:solidFill>
              <a:srgbClr val="FF6600"/>
            </a:solid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7891" name="TextBox 107"/>
          <p:cNvSpPr txBox="1">
            <a:spLocks noChangeArrowheads="1"/>
          </p:cNvSpPr>
          <p:nvPr/>
        </p:nvSpPr>
        <p:spPr bwMode="auto">
          <a:xfrm>
            <a:off x="23582313" y="6426200"/>
            <a:ext cx="9191625" cy="25749250"/>
          </a:xfrm>
          <a:prstGeom prst="rect">
            <a:avLst/>
          </a:prstGeom>
          <a:solidFill>
            <a:srgbClr val="FFFFFF"/>
          </a:solidFill>
          <a:ln w="12700">
            <a:solidFill>
              <a:srgbClr val="FF6600"/>
            </a:solid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7892" name="TextBox 100"/>
          <p:cNvSpPr txBox="1">
            <a:spLocks noChangeArrowheads="1"/>
          </p:cNvSpPr>
          <p:nvPr/>
        </p:nvSpPr>
        <p:spPr bwMode="auto">
          <a:xfrm>
            <a:off x="12630150" y="23831550"/>
            <a:ext cx="8172450" cy="6786563"/>
          </a:xfrm>
          <a:prstGeom prst="rect">
            <a:avLst/>
          </a:prstGeom>
          <a:solidFill>
            <a:srgbClr val="FFFFFF"/>
          </a:solidFill>
          <a:ln w="12700">
            <a:solidFill>
              <a:srgbClr val="FF6600"/>
            </a:solid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37893" name="Text Box 389"/>
          <p:cNvSpPr txBox="1">
            <a:spLocks noChangeArrowheads="1"/>
          </p:cNvSpPr>
          <p:nvPr/>
        </p:nvSpPr>
        <p:spPr bwMode="auto">
          <a:xfrm>
            <a:off x="323850" y="16652875"/>
            <a:ext cx="10648950" cy="10294938"/>
          </a:xfrm>
          <a:prstGeom prst="rect">
            <a:avLst/>
          </a:prstGeom>
          <a:solidFill>
            <a:srgbClr val="FFFFFF"/>
          </a:solidFill>
          <a:ln w="12700">
            <a:solidFill>
              <a:srgbClr val="FF6600"/>
            </a:solidFill>
            <a:miter lim="800000"/>
            <a:headEnd/>
            <a:tailEnd/>
          </a:ln>
        </p:spPr>
        <p:txBody>
          <a:bodyPr lIns="457200" tIns="457200" rIns="457200" bIns="457200">
            <a:spAutoFit/>
          </a:bodyPr>
          <a:lstStyle/>
          <a:p>
            <a:pPr defTabSz="4389438"/>
            <a:r>
              <a:rPr lang="en-US">
                <a:solidFill>
                  <a:srgbClr val="002060"/>
                </a:solidFill>
              </a:rPr>
              <a:t>Years of treating laminitis and navicular syndrome cases with a natural hoof care system</a:t>
            </a:r>
            <a:r>
              <a:rPr lang="en-US" baseline="30000">
                <a:solidFill>
                  <a:srgbClr val="002060"/>
                </a:solidFill>
              </a:rPr>
              <a:t>3</a:t>
            </a:r>
            <a:r>
              <a:rPr lang="en-US">
                <a:solidFill>
                  <a:srgbClr val="002060"/>
                </a:solidFill>
              </a:rPr>
              <a:t> has revealed a pattern: as soundness increases, heel depth, as observed on lateral radiographs, also increases (Fig. 1). </a:t>
            </a: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endParaRPr lang="en-US">
              <a:solidFill>
                <a:srgbClr val="002060"/>
              </a:solidFill>
            </a:endParaRPr>
          </a:p>
          <a:p>
            <a:pPr defTabSz="4389438"/>
            <a:r>
              <a:rPr lang="en-US">
                <a:solidFill>
                  <a:srgbClr val="002060"/>
                </a:solidFill>
              </a:rPr>
              <a:t>Knowing that foot health has previously been correlated to the soft tissue composition of the palmar foot</a:t>
            </a:r>
            <a:r>
              <a:rPr lang="en-US" baseline="30000">
                <a:solidFill>
                  <a:srgbClr val="002060"/>
                </a:solidFill>
              </a:rPr>
              <a:t>1</a:t>
            </a:r>
            <a:r>
              <a:rPr lang="en-US">
                <a:solidFill>
                  <a:srgbClr val="002060"/>
                </a:solidFill>
              </a:rPr>
              <a:t>, we dedicated ourselves to developing a method of quantifying this soft tissue without gross dissection.</a:t>
            </a:r>
          </a:p>
        </p:txBody>
      </p:sp>
      <p:sp>
        <p:nvSpPr>
          <p:cNvPr id="37894" name="Text Box 406"/>
          <p:cNvSpPr txBox="1">
            <a:spLocks noChangeArrowheads="1"/>
          </p:cNvSpPr>
          <p:nvPr/>
        </p:nvSpPr>
        <p:spPr bwMode="auto">
          <a:xfrm>
            <a:off x="269875" y="26917650"/>
            <a:ext cx="10131425" cy="5232400"/>
          </a:xfrm>
          <a:prstGeom prst="rect">
            <a:avLst/>
          </a:prstGeom>
          <a:noFill/>
          <a:ln w="9525">
            <a:noFill/>
            <a:miter lim="800000"/>
            <a:headEnd/>
            <a:tailEnd/>
          </a:ln>
        </p:spPr>
        <p:txBody>
          <a:bodyPr lIns="457200" tIns="457200" rIns="457200" bIns="457200">
            <a:spAutoFit/>
          </a:bodyPr>
          <a:lstStyle/>
          <a:p>
            <a:pPr defTabSz="4389438"/>
            <a:r>
              <a:rPr lang="en-US" sz="3000">
                <a:solidFill>
                  <a:srgbClr val="FFFFFF"/>
                </a:solidFill>
              </a:rPr>
              <a:t>We obtained three cadaver forefeet from domestic horses that had been euthanized for reasons unrelated to this study: two feet in differing stages of underdevelopment (Foot 1 and Foot 2) and one reasonably developed foot (Foot 3). Digital photographs (Fig. 2) and lateral radiographs</a:t>
            </a:r>
            <a:r>
              <a:rPr lang="en-US" sz="3000" baseline="30000">
                <a:solidFill>
                  <a:srgbClr val="FFFFFF"/>
                </a:solidFill>
              </a:rPr>
              <a:t>4 </a:t>
            </a:r>
            <a:r>
              <a:rPr lang="en-US" sz="3000">
                <a:solidFill>
                  <a:srgbClr val="FFFFFF"/>
                </a:solidFill>
              </a:rPr>
              <a:t>(Fig. 3) were taken of each foot. High-resolution CT images were obtained in a transverse plane perpendicular to the palmar angle of the distal phalanx .The same protocol was followed for three Brumby forefeet (Figs. 2,3).</a:t>
            </a:r>
          </a:p>
          <a:p>
            <a:pPr defTabSz="4389438"/>
            <a:endParaRPr lang="en-US" sz="3000" baseline="30000">
              <a:solidFill>
                <a:srgbClr val="FFFFFF"/>
              </a:solidFill>
            </a:endParaRPr>
          </a:p>
          <a:p>
            <a:pPr defTabSz="4389438"/>
            <a:endParaRPr lang="en-US" sz="3000" baseline="30000">
              <a:solidFill>
                <a:srgbClr val="FFFFFF"/>
              </a:solidFill>
            </a:endParaRPr>
          </a:p>
        </p:txBody>
      </p:sp>
      <p:sp>
        <p:nvSpPr>
          <p:cNvPr id="2053" name="Rectangle 5"/>
          <p:cNvSpPr>
            <a:spLocks noChangeArrowheads="1"/>
          </p:cNvSpPr>
          <p:nvPr/>
        </p:nvSpPr>
        <p:spPr bwMode="auto">
          <a:xfrm>
            <a:off x="0" y="2790825"/>
            <a:ext cx="43891200" cy="3108325"/>
          </a:xfrm>
          <a:prstGeom prst="rect">
            <a:avLst/>
          </a:prstGeom>
          <a:noFill/>
          <a:ln w="9525">
            <a:noFill/>
            <a:miter lim="800000"/>
            <a:headEnd/>
            <a:tailEnd/>
          </a:ln>
          <a:effectLst/>
        </p:spPr>
        <p:txBody>
          <a:bodyPr lIns="91243" tIns="45614" rIns="91243" bIns="45614">
            <a:spAutoFit/>
          </a:bodyPr>
          <a:lstStyle/>
          <a:p>
            <a:pPr algn="ctr" eaLnBrk="0" hangingPunct="0">
              <a:defRPr/>
            </a:pPr>
            <a:r>
              <a:rPr lang="en-US" sz="4800" b="1" dirty="0">
                <a:solidFill>
                  <a:srgbClr val="FFFFFF"/>
                </a:solidFill>
                <a:latin typeface="+mn-lt"/>
              </a:rPr>
              <a:t>	</a:t>
            </a:r>
            <a:r>
              <a:rPr lang="en-US" sz="4000" b="1" dirty="0">
                <a:solidFill>
                  <a:srgbClr val="FFFFFF"/>
                </a:solidFill>
                <a:latin typeface="+mn-lt"/>
              </a:rPr>
              <a:t>Adam Cooner</a:t>
            </a:r>
            <a:r>
              <a:rPr lang="en-US" sz="4000" b="1" baseline="30000" dirty="0">
                <a:solidFill>
                  <a:srgbClr val="FFFFFF"/>
                </a:solidFill>
                <a:latin typeface="+mn-lt"/>
              </a:rPr>
              <a:t>1</a:t>
            </a:r>
            <a:r>
              <a:rPr lang="en-US" sz="4000" b="1" dirty="0">
                <a:solidFill>
                  <a:srgbClr val="FFFFFF"/>
                </a:solidFill>
                <a:latin typeface="+mn-lt"/>
              </a:rPr>
              <a:t>, D. Ray Wilhite</a:t>
            </a:r>
            <a:r>
              <a:rPr lang="en-US" sz="4000" b="1" baseline="30000" dirty="0">
                <a:solidFill>
                  <a:srgbClr val="FFFFFF"/>
                </a:solidFill>
                <a:latin typeface="+mn-lt"/>
              </a:rPr>
              <a:t>2</a:t>
            </a:r>
            <a:r>
              <a:rPr lang="en-US" sz="4000" b="1" dirty="0">
                <a:solidFill>
                  <a:srgbClr val="FFFFFF"/>
                </a:solidFill>
                <a:latin typeface="+mn-lt"/>
              </a:rPr>
              <a:t>, Debra Taylor</a:t>
            </a:r>
            <a:r>
              <a:rPr lang="en-US" sz="4000" b="1" baseline="30000" dirty="0">
                <a:solidFill>
                  <a:srgbClr val="FFFFFF"/>
                </a:solidFill>
                <a:latin typeface="+mn-lt"/>
              </a:rPr>
              <a:t>1</a:t>
            </a:r>
            <a:r>
              <a:rPr lang="en-US" sz="4000" b="1" dirty="0">
                <a:solidFill>
                  <a:srgbClr val="FFFFFF"/>
                </a:solidFill>
                <a:latin typeface="+mn-lt"/>
              </a:rPr>
              <a:t>, Brian Hampson</a:t>
            </a:r>
            <a:r>
              <a:rPr lang="en-US" sz="4000" b="1" baseline="30000" dirty="0">
                <a:solidFill>
                  <a:srgbClr val="FFFFFF"/>
                </a:solidFill>
                <a:latin typeface="+mn-lt"/>
              </a:rPr>
              <a:t>3</a:t>
            </a:r>
            <a:r>
              <a:rPr lang="en-US" sz="4000" b="1" dirty="0">
                <a:solidFill>
                  <a:srgbClr val="FFFFFF"/>
                </a:solidFill>
                <a:latin typeface="+mn-lt"/>
              </a:rPr>
              <a:t>, Kent Sanders</a:t>
            </a:r>
            <a:r>
              <a:rPr lang="en-US" sz="4000" b="1" baseline="30000" dirty="0">
                <a:solidFill>
                  <a:srgbClr val="FFFFFF"/>
                </a:solidFill>
              </a:rPr>
              <a:t>4</a:t>
            </a:r>
            <a:r>
              <a:rPr lang="en-US" sz="4000" b="1" dirty="0">
                <a:solidFill>
                  <a:srgbClr val="FFFFFF"/>
                </a:solidFill>
                <a:latin typeface="+mn-lt"/>
              </a:rPr>
              <a:t>, Pete Ramey</a:t>
            </a:r>
            <a:r>
              <a:rPr lang="en-US" sz="4000" b="1" baseline="30000" dirty="0">
                <a:solidFill>
                  <a:srgbClr val="FFFFFF"/>
                </a:solidFill>
              </a:rPr>
              <a:t>5</a:t>
            </a:r>
            <a:r>
              <a:rPr lang="en-US" sz="4000" b="1" dirty="0">
                <a:solidFill>
                  <a:srgbClr val="FFFFFF"/>
                </a:solidFill>
                <a:latin typeface="+mn-lt"/>
              </a:rPr>
              <a:t>, Ivy Ramey</a:t>
            </a:r>
            <a:r>
              <a:rPr lang="en-US" sz="4000" b="1" baseline="30000" dirty="0">
                <a:solidFill>
                  <a:srgbClr val="FFFFFF"/>
                </a:solidFill>
              </a:rPr>
              <a:t>5</a:t>
            </a:r>
            <a:r>
              <a:rPr lang="en-US" sz="4000" b="1" dirty="0">
                <a:solidFill>
                  <a:srgbClr val="FFFFFF"/>
                </a:solidFill>
                <a:latin typeface="+mn-lt"/>
              </a:rPr>
              <a:t> and </a:t>
            </a:r>
            <a:r>
              <a:rPr lang="en-US" sz="4000" b="1" dirty="0">
                <a:solidFill>
                  <a:srgbClr val="FFFFFF"/>
                </a:solidFill>
              </a:rPr>
              <a:t>John Hathcock</a:t>
            </a:r>
            <a:r>
              <a:rPr lang="en-US" sz="4000" b="1" baseline="30000" dirty="0">
                <a:solidFill>
                  <a:srgbClr val="FFFFFF"/>
                </a:solidFill>
              </a:rPr>
              <a:t>1</a:t>
            </a:r>
            <a:r>
              <a:rPr lang="en-US" sz="4000" b="1" dirty="0">
                <a:solidFill>
                  <a:srgbClr val="FFFFFF"/>
                </a:solidFill>
                <a:latin typeface="+mn-lt"/>
              </a:rPr>
              <a:t/>
            </a:r>
            <a:br>
              <a:rPr lang="en-US" sz="4000" b="1" dirty="0">
                <a:solidFill>
                  <a:srgbClr val="FFFFFF"/>
                </a:solidFill>
                <a:latin typeface="+mn-lt"/>
              </a:rPr>
            </a:br>
            <a:r>
              <a:rPr lang="en-US" sz="2800" b="1" dirty="0">
                <a:solidFill>
                  <a:srgbClr val="FFFFFF"/>
                </a:solidFill>
                <a:latin typeface="+mn-lt"/>
              </a:rPr>
              <a:t>Departments of Clinical Sciences</a:t>
            </a:r>
            <a:r>
              <a:rPr lang="en-US" sz="2800" b="1" baseline="30000" dirty="0">
                <a:solidFill>
                  <a:srgbClr val="FFFFFF"/>
                </a:solidFill>
              </a:rPr>
              <a:t>1</a:t>
            </a:r>
            <a:r>
              <a:rPr lang="en-US" sz="2800" b="1" dirty="0">
                <a:solidFill>
                  <a:srgbClr val="FFFFFF"/>
                </a:solidFill>
                <a:latin typeface="+mn-lt"/>
              </a:rPr>
              <a:t> and Anatomy, Physiology, and Pharmacology</a:t>
            </a:r>
            <a:r>
              <a:rPr lang="en-US" sz="2800" b="1" baseline="30000" dirty="0">
                <a:solidFill>
                  <a:srgbClr val="FFFFFF"/>
                </a:solidFill>
              </a:rPr>
              <a:t>2</a:t>
            </a:r>
            <a:r>
              <a:rPr lang="en-US" sz="2800" b="1" dirty="0">
                <a:solidFill>
                  <a:srgbClr val="FFFFFF"/>
                </a:solidFill>
                <a:latin typeface="+mn-lt"/>
              </a:rPr>
              <a:t>, Auburn University College of Veterinary Medicine, Auburn, Alabama</a:t>
            </a:r>
          </a:p>
          <a:p>
            <a:pPr algn="ctr" eaLnBrk="0" hangingPunct="0">
              <a:defRPr/>
            </a:pPr>
            <a:r>
              <a:rPr lang="en-US" sz="2800" b="1" dirty="0">
                <a:solidFill>
                  <a:srgbClr val="FFFFFF"/>
                </a:solidFill>
                <a:latin typeface="+mn-lt"/>
              </a:rPr>
              <a:t>School of Veterinary Science</a:t>
            </a:r>
            <a:r>
              <a:rPr lang="en-US" sz="2800" b="1" baseline="30000" dirty="0">
                <a:solidFill>
                  <a:srgbClr val="FFFFFF"/>
                </a:solidFill>
              </a:rPr>
              <a:t>3</a:t>
            </a:r>
            <a:r>
              <a:rPr lang="en-US" sz="2800" b="1" dirty="0">
                <a:solidFill>
                  <a:srgbClr val="FFFFFF"/>
                </a:solidFill>
                <a:latin typeface="+mn-lt"/>
              </a:rPr>
              <a:t>, University of Queensland, Brisbane, Queensland</a:t>
            </a:r>
          </a:p>
          <a:p>
            <a:pPr algn="ctr" eaLnBrk="0" hangingPunct="0">
              <a:defRPr/>
            </a:pPr>
            <a:r>
              <a:rPr lang="en-US" sz="2800" b="1" dirty="0">
                <a:solidFill>
                  <a:srgbClr val="FFFFFF"/>
                </a:solidFill>
                <a:latin typeface="+mn-lt"/>
              </a:rPr>
              <a:t>University of  Utah School of Medicine </a:t>
            </a:r>
            <a:r>
              <a:rPr lang="en-US" sz="2800" b="1" baseline="30000" dirty="0">
                <a:solidFill>
                  <a:srgbClr val="FFFFFF"/>
                </a:solidFill>
                <a:latin typeface="+mn-lt"/>
              </a:rPr>
              <a:t>4</a:t>
            </a:r>
            <a:r>
              <a:rPr lang="en-US" sz="2800" b="1" dirty="0">
                <a:solidFill>
                  <a:srgbClr val="FFFFFF"/>
                </a:solidFill>
                <a:latin typeface="+mn-lt"/>
              </a:rPr>
              <a:t>, Salt Lake City, Utah</a:t>
            </a:r>
          </a:p>
          <a:p>
            <a:pPr algn="ctr" eaLnBrk="0" hangingPunct="0">
              <a:defRPr/>
            </a:pPr>
            <a:r>
              <a:rPr lang="en-US" sz="2800" b="1" dirty="0">
                <a:solidFill>
                  <a:srgbClr val="FFFFFF"/>
                </a:solidFill>
                <a:latin typeface="+mn-lt"/>
              </a:rPr>
              <a:t>Hoof Rehab, Inc.</a:t>
            </a:r>
            <a:r>
              <a:rPr lang="en-US" sz="2800" b="1" baseline="30000" dirty="0">
                <a:solidFill>
                  <a:srgbClr val="FFFFFF"/>
                </a:solidFill>
                <a:latin typeface="+mn-lt"/>
              </a:rPr>
              <a:t>5</a:t>
            </a:r>
            <a:r>
              <a:rPr lang="en-US" sz="2800" b="1" dirty="0">
                <a:solidFill>
                  <a:srgbClr val="FFFFFF"/>
                </a:solidFill>
                <a:latin typeface="+mn-lt"/>
              </a:rPr>
              <a:t>, Longmont, Georgia</a:t>
            </a:r>
          </a:p>
          <a:p>
            <a:pPr algn="ctr" eaLnBrk="0" hangingPunct="0">
              <a:defRPr/>
            </a:pPr>
            <a:endParaRPr lang="en-US" sz="3600" b="1" dirty="0">
              <a:solidFill>
                <a:srgbClr val="FFFFFF"/>
              </a:solidFill>
              <a:latin typeface="+mn-lt"/>
            </a:endParaRPr>
          </a:p>
        </p:txBody>
      </p:sp>
      <p:sp>
        <p:nvSpPr>
          <p:cNvPr id="2055" name="Text Box 7"/>
          <p:cNvSpPr txBox="1">
            <a:spLocks noChangeArrowheads="1"/>
          </p:cNvSpPr>
          <p:nvPr/>
        </p:nvSpPr>
        <p:spPr bwMode="auto">
          <a:xfrm>
            <a:off x="685800" y="5638800"/>
            <a:ext cx="9848850" cy="646113"/>
          </a:xfrm>
          <a:prstGeom prst="rect">
            <a:avLst/>
          </a:prstGeom>
          <a:solidFill>
            <a:srgbClr val="FF6600"/>
          </a:solidFill>
          <a:ln w="12700">
            <a:solidFill>
              <a:srgbClr val="FFFFFF"/>
            </a:solidFill>
            <a:miter lim="800000"/>
            <a:headEnd/>
            <a:tailEnd/>
          </a:ln>
          <a:effectLst/>
        </p:spPr>
        <p:txBody>
          <a:bodyPr lIns="91267" tIns="45624" rIns="91267" bIns="45624">
            <a:spAutoFit/>
          </a:bodyPr>
          <a:lstStyle/>
          <a:p>
            <a:pPr algn="ctr" eaLnBrk="0" hangingPunct="0">
              <a:spcBef>
                <a:spcPct val="50000"/>
              </a:spcBef>
              <a:defRPr/>
            </a:pPr>
            <a:r>
              <a:rPr lang="en-US" sz="3600" b="1" dirty="0">
                <a:solidFill>
                  <a:srgbClr val="F8F8F8"/>
                </a:solidFill>
                <a:latin typeface="+mn-lt"/>
              </a:rPr>
              <a:t>Abstract</a:t>
            </a:r>
          </a:p>
        </p:txBody>
      </p:sp>
      <p:sp>
        <p:nvSpPr>
          <p:cNvPr id="2436" name="Text Box 388"/>
          <p:cNvSpPr txBox="1">
            <a:spLocks noChangeArrowheads="1"/>
          </p:cNvSpPr>
          <p:nvPr/>
        </p:nvSpPr>
        <p:spPr bwMode="auto">
          <a:xfrm>
            <a:off x="685800" y="16321088"/>
            <a:ext cx="9982200" cy="646112"/>
          </a:xfrm>
          <a:prstGeom prst="rect">
            <a:avLst/>
          </a:prstGeom>
          <a:solidFill>
            <a:srgbClr val="FF6600"/>
          </a:solidFill>
          <a:ln w="12700">
            <a:solidFill>
              <a:srgbClr val="FFFFFF"/>
            </a:solidFill>
            <a:miter lim="800000"/>
            <a:headEnd/>
            <a:tailEnd/>
          </a:ln>
          <a:effectLst/>
        </p:spPr>
        <p:txBody>
          <a:bodyPr lIns="91267" tIns="45624" rIns="91267" bIns="45624">
            <a:spAutoFit/>
          </a:bodyPr>
          <a:lstStyle/>
          <a:p>
            <a:pPr algn="ctr" eaLnBrk="0" hangingPunct="0">
              <a:spcBef>
                <a:spcPct val="50000"/>
              </a:spcBef>
              <a:defRPr/>
            </a:pPr>
            <a:r>
              <a:rPr lang="en-US" sz="3600" b="1" dirty="0">
                <a:solidFill>
                  <a:srgbClr val="F8F8F8"/>
                </a:solidFill>
                <a:latin typeface="+mn-lt"/>
              </a:rPr>
              <a:t>Introduction</a:t>
            </a:r>
          </a:p>
        </p:txBody>
      </p:sp>
      <p:sp>
        <p:nvSpPr>
          <p:cNvPr id="2453" name="Text Box 405"/>
          <p:cNvSpPr txBox="1">
            <a:spLocks noChangeArrowheads="1"/>
          </p:cNvSpPr>
          <p:nvPr/>
        </p:nvSpPr>
        <p:spPr bwMode="auto">
          <a:xfrm>
            <a:off x="642938" y="26619200"/>
            <a:ext cx="9982200" cy="646113"/>
          </a:xfrm>
          <a:prstGeom prst="rect">
            <a:avLst/>
          </a:prstGeom>
          <a:solidFill>
            <a:srgbClr val="FF6600"/>
          </a:solidFill>
          <a:ln w="12700">
            <a:solidFill>
              <a:srgbClr val="FFFFFF"/>
            </a:solidFill>
            <a:miter lim="800000"/>
            <a:headEnd/>
            <a:tailEnd/>
          </a:ln>
          <a:effectLst/>
        </p:spPr>
        <p:txBody>
          <a:bodyPr lIns="91267" tIns="45624" rIns="91267" bIns="45624">
            <a:spAutoFit/>
          </a:bodyPr>
          <a:lstStyle/>
          <a:p>
            <a:pPr algn="ctr" eaLnBrk="0" hangingPunct="0">
              <a:spcBef>
                <a:spcPct val="50000"/>
              </a:spcBef>
              <a:defRPr/>
            </a:pPr>
            <a:r>
              <a:rPr lang="en-US" sz="3600" b="1" dirty="0">
                <a:solidFill>
                  <a:srgbClr val="F8F8F8"/>
                </a:solidFill>
                <a:latin typeface="+mn-lt"/>
              </a:rPr>
              <a:t>Materials and Methods</a:t>
            </a:r>
          </a:p>
        </p:txBody>
      </p:sp>
      <p:sp>
        <p:nvSpPr>
          <p:cNvPr id="2472" name="Text Box 424"/>
          <p:cNvSpPr txBox="1">
            <a:spLocks noChangeArrowheads="1"/>
          </p:cNvSpPr>
          <p:nvPr/>
        </p:nvSpPr>
        <p:spPr bwMode="auto">
          <a:xfrm>
            <a:off x="23444200" y="5611813"/>
            <a:ext cx="9467850" cy="646112"/>
          </a:xfrm>
          <a:prstGeom prst="rect">
            <a:avLst/>
          </a:prstGeom>
          <a:solidFill>
            <a:srgbClr val="FF6600"/>
          </a:solidFill>
          <a:ln w="12700">
            <a:solidFill>
              <a:srgbClr val="FFFFFF"/>
            </a:solidFill>
            <a:miter lim="800000"/>
            <a:headEnd/>
            <a:tailEnd/>
          </a:ln>
          <a:effectLst/>
        </p:spPr>
        <p:txBody>
          <a:bodyPr lIns="91267" tIns="45624" rIns="91267" bIns="45624">
            <a:spAutoFit/>
          </a:bodyPr>
          <a:lstStyle/>
          <a:p>
            <a:pPr algn="ctr" eaLnBrk="0" hangingPunct="0">
              <a:spcBef>
                <a:spcPct val="50000"/>
              </a:spcBef>
              <a:defRPr/>
            </a:pPr>
            <a:r>
              <a:rPr lang="en-US" sz="3600" b="1" dirty="0">
                <a:solidFill>
                  <a:srgbClr val="F8F8F8"/>
                </a:solidFill>
                <a:latin typeface="+mn-lt"/>
              </a:rPr>
              <a:t>Results</a:t>
            </a:r>
          </a:p>
        </p:txBody>
      </p:sp>
      <p:sp>
        <p:nvSpPr>
          <p:cNvPr id="4104" name="Text Box 478"/>
          <p:cNvSpPr txBox="1">
            <a:spLocks noChangeArrowheads="1"/>
          </p:cNvSpPr>
          <p:nvPr/>
        </p:nvSpPr>
        <p:spPr bwMode="auto">
          <a:xfrm>
            <a:off x="33042225" y="18307050"/>
            <a:ext cx="9982200" cy="646113"/>
          </a:xfrm>
          <a:prstGeom prst="rect">
            <a:avLst/>
          </a:prstGeom>
          <a:solidFill>
            <a:srgbClr val="FF6600"/>
          </a:solidFill>
          <a:ln w="12700">
            <a:solidFill>
              <a:srgbClr val="FFFFFF"/>
            </a:solidFill>
            <a:miter lim="800000"/>
            <a:headEnd/>
            <a:tailEnd/>
          </a:ln>
        </p:spPr>
        <p:txBody>
          <a:bodyPr lIns="91267" tIns="45624" rIns="91267" bIns="45624">
            <a:spAutoFit/>
          </a:bodyPr>
          <a:lstStyle/>
          <a:p>
            <a:pPr algn="ctr" eaLnBrk="0" hangingPunct="0">
              <a:spcBef>
                <a:spcPct val="50000"/>
              </a:spcBef>
              <a:defRPr/>
            </a:pPr>
            <a:r>
              <a:rPr lang="en-US" sz="3600" b="1" dirty="0">
                <a:solidFill>
                  <a:srgbClr val="F8F8F8"/>
                </a:solidFill>
                <a:latin typeface="+mn-lt"/>
              </a:rPr>
              <a:t>Discussion</a:t>
            </a:r>
          </a:p>
        </p:txBody>
      </p:sp>
      <p:sp>
        <p:nvSpPr>
          <p:cNvPr id="4105" name="Text Box 479"/>
          <p:cNvSpPr txBox="1">
            <a:spLocks noChangeArrowheads="1"/>
          </p:cNvSpPr>
          <p:nvPr/>
        </p:nvSpPr>
        <p:spPr bwMode="auto">
          <a:xfrm>
            <a:off x="33040638" y="21753513"/>
            <a:ext cx="9982200" cy="646112"/>
          </a:xfrm>
          <a:prstGeom prst="rect">
            <a:avLst/>
          </a:prstGeom>
          <a:solidFill>
            <a:srgbClr val="FF6600"/>
          </a:solidFill>
          <a:ln w="12700">
            <a:solidFill>
              <a:srgbClr val="FFFFFF"/>
            </a:solidFill>
            <a:miter lim="800000"/>
            <a:headEnd/>
            <a:tailEnd/>
          </a:ln>
        </p:spPr>
        <p:txBody>
          <a:bodyPr lIns="91267" tIns="45624" rIns="91267" bIns="45624">
            <a:spAutoFit/>
          </a:bodyPr>
          <a:lstStyle/>
          <a:p>
            <a:pPr algn="ctr" eaLnBrk="0" hangingPunct="0">
              <a:spcBef>
                <a:spcPct val="50000"/>
              </a:spcBef>
              <a:defRPr/>
            </a:pPr>
            <a:r>
              <a:rPr lang="en-US" sz="3600" b="1" dirty="0">
                <a:solidFill>
                  <a:srgbClr val="F8F8F8"/>
                </a:solidFill>
                <a:latin typeface="+mn-lt"/>
              </a:rPr>
              <a:t>Conclusion</a:t>
            </a:r>
          </a:p>
        </p:txBody>
      </p:sp>
      <p:sp>
        <p:nvSpPr>
          <p:cNvPr id="4106" name="Text Box 480"/>
          <p:cNvSpPr txBox="1">
            <a:spLocks noChangeArrowheads="1"/>
          </p:cNvSpPr>
          <p:nvPr/>
        </p:nvSpPr>
        <p:spPr bwMode="auto">
          <a:xfrm>
            <a:off x="32877125" y="26350913"/>
            <a:ext cx="9982200" cy="646112"/>
          </a:xfrm>
          <a:prstGeom prst="rect">
            <a:avLst/>
          </a:prstGeom>
          <a:solidFill>
            <a:srgbClr val="FF6600"/>
          </a:solidFill>
          <a:ln w="12700">
            <a:solidFill>
              <a:srgbClr val="FFFFFF"/>
            </a:solidFill>
            <a:miter lim="800000"/>
            <a:headEnd/>
            <a:tailEnd/>
          </a:ln>
        </p:spPr>
        <p:txBody>
          <a:bodyPr lIns="91267" tIns="45624" rIns="91267" bIns="45624">
            <a:spAutoFit/>
          </a:bodyPr>
          <a:lstStyle/>
          <a:p>
            <a:pPr algn="ctr" eaLnBrk="0" hangingPunct="0">
              <a:spcBef>
                <a:spcPct val="50000"/>
              </a:spcBef>
              <a:defRPr/>
            </a:pPr>
            <a:r>
              <a:rPr lang="en-US" sz="3600" b="1" dirty="0">
                <a:solidFill>
                  <a:srgbClr val="F8F8F8"/>
                </a:solidFill>
                <a:latin typeface="+mn-lt"/>
              </a:rPr>
              <a:t>Acknowledgements</a:t>
            </a:r>
          </a:p>
        </p:txBody>
      </p:sp>
      <p:sp>
        <p:nvSpPr>
          <p:cNvPr id="37903" name="Rectangle 110"/>
          <p:cNvSpPr>
            <a:spLocks noChangeArrowheads="1"/>
          </p:cNvSpPr>
          <p:nvPr/>
        </p:nvSpPr>
        <p:spPr bwMode="auto">
          <a:xfrm>
            <a:off x="681038" y="6343650"/>
            <a:ext cx="9986962" cy="9910763"/>
          </a:xfrm>
          <a:prstGeom prst="rect">
            <a:avLst/>
          </a:prstGeom>
          <a:noFill/>
          <a:ln w="9525">
            <a:noFill/>
            <a:miter lim="800000"/>
            <a:headEnd/>
            <a:tailEnd/>
          </a:ln>
        </p:spPr>
        <p:txBody>
          <a:bodyPr>
            <a:spAutoFit/>
          </a:bodyPr>
          <a:lstStyle/>
          <a:p>
            <a:r>
              <a:rPr lang="en-US">
                <a:solidFill>
                  <a:srgbClr val="FFFFFF"/>
                </a:solidFill>
              </a:rPr>
              <a:t>Previous histological studies of the equine foot have shown that the soft tissue composition of the palmar foot shows a significant degree of variation among horses</a:t>
            </a:r>
            <a:r>
              <a:rPr lang="en-US" baseline="30000">
                <a:solidFill>
                  <a:srgbClr val="FFFFFF"/>
                </a:solidFill>
              </a:rPr>
              <a:t>1</a:t>
            </a:r>
            <a:r>
              <a:rPr lang="en-US">
                <a:solidFill>
                  <a:srgbClr val="FFFFFF"/>
                </a:solidFill>
              </a:rPr>
              <a:t>. This variability in composition is closely correlated to differences in foot health. Palmar foot health is vital for soundness, athletic capability, and the treatment of laminitis and navicular syndrome. Radiography is inadequate for evaluating soft tissues</a:t>
            </a:r>
            <a:r>
              <a:rPr lang="en-US" baseline="30000">
                <a:solidFill>
                  <a:srgbClr val="FFFFFF"/>
                </a:solidFill>
              </a:rPr>
              <a:t>2</a:t>
            </a:r>
            <a:r>
              <a:rPr lang="en-US">
                <a:solidFill>
                  <a:srgbClr val="FFFFFF"/>
                </a:solidFill>
              </a:rPr>
              <a:t>. We hypothesized that computed tomography (CT) and magnetic resonance (MR) imaging of the equine palmar foot, combined with three-dimensional image reconstruction technology, could be used to evaluate the contrasting soft tissue compositions that exist between feet with varying degrees of development. We collected three cadaver forefeet: a reasonably developed foot and two feet in different stages of underdevelopment. Digital photographs and lateral radiographs were taken of each foot. MR and high-resolution CT images of each foot were obtained in a transverse plane perpendicular to the palmar angle of the distal phalanx. Using Mimics® medical imaging software, the collateral cartilages and digital cushion were manually extracted from each CT and MR image, respectively, to build three-dimensional models from which volume measurements could be made. Using this method of quantifying soft tissue structures revealed that the collateral cartilages and digital cushion contributed a large amount of volume to the foot, with markedly greater contribution seen in the reasonably developed foot.</a:t>
            </a:r>
          </a:p>
        </p:txBody>
      </p:sp>
      <p:pic>
        <p:nvPicPr>
          <p:cNvPr id="37904" name="Picture 111" descr="pre-rad poster.jpg"/>
          <p:cNvPicPr>
            <a:picLocks noChangeAspect="1"/>
          </p:cNvPicPr>
          <p:nvPr/>
        </p:nvPicPr>
        <p:blipFill>
          <a:blip r:embed="rId3" cstate="print"/>
          <a:srcRect/>
          <a:stretch>
            <a:fillRect/>
          </a:stretch>
        </p:blipFill>
        <p:spPr bwMode="auto">
          <a:xfrm>
            <a:off x="952500" y="19154775"/>
            <a:ext cx="4114800" cy="3676650"/>
          </a:xfrm>
          <a:prstGeom prst="rect">
            <a:avLst/>
          </a:prstGeom>
          <a:noFill/>
          <a:ln w="9525">
            <a:noFill/>
            <a:miter lim="800000"/>
            <a:headEnd/>
            <a:tailEnd/>
          </a:ln>
        </p:spPr>
      </p:pic>
      <p:pic>
        <p:nvPicPr>
          <p:cNvPr id="37905" name="Picture 112" descr="post-rad poster.jpg"/>
          <p:cNvPicPr>
            <a:picLocks noChangeAspect="1"/>
          </p:cNvPicPr>
          <p:nvPr/>
        </p:nvPicPr>
        <p:blipFill>
          <a:blip r:embed="rId4" cstate="print"/>
          <a:srcRect/>
          <a:stretch>
            <a:fillRect/>
          </a:stretch>
        </p:blipFill>
        <p:spPr bwMode="auto">
          <a:xfrm>
            <a:off x="5594350" y="19221450"/>
            <a:ext cx="4470400" cy="3597275"/>
          </a:xfrm>
          <a:prstGeom prst="rect">
            <a:avLst/>
          </a:prstGeom>
          <a:noFill/>
          <a:ln w="9525">
            <a:noFill/>
            <a:miter lim="800000"/>
            <a:headEnd/>
            <a:tailEnd/>
          </a:ln>
        </p:spPr>
      </p:pic>
      <p:sp>
        <p:nvSpPr>
          <p:cNvPr id="37906" name="TextBox 113"/>
          <p:cNvSpPr txBox="1">
            <a:spLocks noChangeArrowheads="1"/>
          </p:cNvSpPr>
          <p:nvPr/>
        </p:nvSpPr>
        <p:spPr bwMode="auto">
          <a:xfrm>
            <a:off x="952500" y="18630900"/>
            <a:ext cx="514350" cy="461963"/>
          </a:xfrm>
          <a:prstGeom prst="rect">
            <a:avLst/>
          </a:prstGeom>
          <a:noFill/>
          <a:ln w="9525">
            <a:noFill/>
            <a:miter lim="800000"/>
            <a:headEnd/>
            <a:tailEnd/>
          </a:ln>
        </p:spPr>
        <p:txBody>
          <a:bodyPr>
            <a:spAutoFit/>
          </a:bodyPr>
          <a:lstStyle/>
          <a:p>
            <a:r>
              <a:rPr lang="en-US" sz="2400">
                <a:solidFill>
                  <a:srgbClr val="002060"/>
                </a:solidFill>
              </a:rPr>
              <a:t>a.</a:t>
            </a:r>
          </a:p>
        </p:txBody>
      </p:sp>
      <p:sp>
        <p:nvSpPr>
          <p:cNvPr id="37907" name="TextBox 114"/>
          <p:cNvSpPr txBox="1">
            <a:spLocks noChangeArrowheads="1"/>
          </p:cNvSpPr>
          <p:nvPr/>
        </p:nvSpPr>
        <p:spPr bwMode="auto">
          <a:xfrm>
            <a:off x="5600700" y="18611850"/>
            <a:ext cx="514350" cy="461963"/>
          </a:xfrm>
          <a:prstGeom prst="rect">
            <a:avLst/>
          </a:prstGeom>
          <a:noFill/>
          <a:ln w="9525">
            <a:noFill/>
            <a:miter lim="800000"/>
            <a:headEnd/>
            <a:tailEnd/>
          </a:ln>
        </p:spPr>
        <p:txBody>
          <a:bodyPr>
            <a:spAutoFit/>
          </a:bodyPr>
          <a:lstStyle/>
          <a:p>
            <a:r>
              <a:rPr lang="en-US" sz="2400">
                <a:solidFill>
                  <a:srgbClr val="002060"/>
                </a:solidFill>
              </a:rPr>
              <a:t>b.</a:t>
            </a:r>
          </a:p>
        </p:txBody>
      </p:sp>
      <p:sp>
        <p:nvSpPr>
          <p:cNvPr id="116" name="TextBox 115"/>
          <p:cNvSpPr txBox="1"/>
          <p:nvPr/>
        </p:nvSpPr>
        <p:spPr>
          <a:xfrm>
            <a:off x="1085850" y="23164800"/>
            <a:ext cx="8858250" cy="1570038"/>
          </a:xfrm>
          <a:prstGeom prst="rect">
            <a:avLst/>
          </a:prstGeom>
          <a:noFill/>
        </p:spPr>
        <p:txBody>
          <a:bodyPr>
            <a:spAutoFit/>
          </a:bodyPr>
          <a:lstStyle/>
          <a:p>
            <a:pPr>
              <a:defRPr/>
            </a:pPr>
            <a:r>
              <a:rPr lang="en-US" sz="2400" dirty="0">
                <a:solidFill>
                  <a:srgbClr val="002060"/>
                </a:solidFill>
              </a:rPr>
              <a:t>Figure 1. An acute laminitis case treated with a natural hoof care system. </a:t>
            </a:r>
          </a:p>
          <a:p>
            <a:pPr marL="457200" indent="-457200">
              <a:buFontTx/>
              <a:buAutoNum type="alphaLcParenBoth"/>
              <a:defRPr/>
            </a:pPr>
            <a:r>
              <a:rPr lang="en-US" sz="2400" dirty="0">
                <a:solidFill>
                  <a:srgbClr val="002060"/>
                </a:solidFill>
              </a:rPr>
              <a:t>Lateral radiograph taken pre-treatment, showing a heel depth of 38 mm.</a:t>
            </a:r>
          </a:p>
          <a:p>
            <a:pPr marL="457200" indent="-457200">
              <a:buFontTx/>
              <a:buAutoNum type="alphaLcParenBoth"/>
              <a:defRPr/>
            </a:pPr>
            <a:r>
              <a:rPr lang="en-US" sz="2400" dirty="0">
                <a:solidFill>
                  <a:srgbClr val="002060"/>
                </a:solidFill>
              </a:rPr>
              <a:t>Lateral radiograph taken five months post-treatment, showing a heel depth of 45 mm. </a:t>
            </a:r>
          </a:p>
        </p:txBody>
      </p:sp>
      <p:sp>
        <p:nvSpPr>
          <p:cNvPr id="37909" name="Text Box 406"/>
          <p:cNvSpPr txBox="1">
            <a:spLocks noChangeArrowheads="1"/>
          </p:cNvSpPr>
          <p:nvPr/>
        </p:nvSpPr>
        <p:spPr bwMode="auto">
          <a:xfrm>
            <a:off x="10858500" y="18002250"/>
            <a:ext cx="12744450" cy="2924175"/>
          </a:xfrm>
          <a:prstGeom prst="rect">
            <a:avLst/>
          </a:prstGeom>
          <a:noFill/>
          <a:ln w="9525">
            <a:noFill/>
            <a:miter lim="800000"/>
            <a:headEnd/>
            <a:tailEnd/>
          </a:ln>
        </p:spPr>
        <p:txBody>
          <a:bodyPr lIns="457200" tIns="457200" rIns="457200" bIns="457200">
            <a:spAutoFit/>
          </a:bodyPr>
          <a:lstStyle/>
          <a:p>
            <a:pPr defTabSz="4389438"/>
            <a:r>
              <a:rPr lang="en-US" sz="3000">
                <a:solidFill>
                  <a:srgbClr val="FFFFFF"/>
                </a:solidFill>
              </a:rPr>
              <a:t>Each foot was thawed before MR imaging</a:t>
            </a:r>
            <a:r>
              <a:rPr lang="en-US" sz="3000" baseline="30000">
                <a:solidFill>
                  <a:srgbClr val="FFFFFF"/>
                </a:solidFill>
              </a:rPr>
              <a:t>5</a:t>
            </a:r>
            <a:r>
              <a:rPr lang="en-US" sz="3000">
                <a:solidFill>
                  <a:srgbClr val="FFFFFF"/>
                </a:solidFill>
              </a:rPr>
              <a:t>. MR images for the domestic feet were obtained with a 1.0 Tesla magnet</a:t>
            </a:r>
            <a:r>
              <a:rPr lang="en-US" sz="3000" baseline="30000">
                <a:solidFill>
                  <a:srgbClr val="FFFFFF"/>
                </a:solidFill>
              </a:rPr>
              <a:t>6</a:t>
            </a:r>
            <a:r>
              <a:rPr lang="en-US" sz="3000">
                <a:solidFill>
                  <a:srgbClr val="FFFFFF"/>
                </a:solidFill>
              </a:rPr>
              <a:t>. MR images for the Brumby feet were obtained with a 3.0 Tesla magnet.</a:t>
            </a:r>
            <a:endParaRPr lang="en-US" sz="3000" baseline="30000">
              <a:solidFill>
                <a:srgbClr val="FFFFFF"/>
              </a:solidFill>
            </a:endParaRPr>
          </a:p>
          <a:p>
            <a:pPr defTabSz="4389438"/>
            <a:endParaRPr lang="en-US" sz="3000" baseline="30000">
              <a:solidFill>
                <a:srgbClr val="FFFFFF"/>
              </a:solidFill>
            </a:endParaRPr>
          </a:p>
          <a:p>
            <a:pPr defTabSz="4389438"/>
            <a:endParaRPr lang="en-US" sz="3000" baseline="30000">
              <a:solidFill>
                <a:srgbClr val="FFFFFF"/>
              </a:solidFill>
            </a:endParaRPr>
          </a:p>
        </p:txBody>
      </p:sp>
      <p:sp>
        <p:nvSpPr>
          <p:cNvPr id="37910" name="Text Box 406"/>
          <p:cNvSpPr txBox="1">
            <a:spLocks noChangeArrowheads="1"/>
          </p:cNvSpPr>
          <p:nvPr/>
        </p:nvSpPr>
        <p:spPr bwMode="auto">
          <a:xfrm>
            <a:off x="11395075" y="27262138"/>
            <a:ext cx="9982200" cy="1692275"/>
          </a:xfrm>
          <a:prstGeom prst="rect">
            <a:avLst/>
          </a:prstGeom>
          <a:noFill/>
          <a:ln w="9525">
            <a:noFill/>
            <a:miter lim="800000"/>
            <a:headEnd/>
            <a:tailEnd/>
          </a:ln>
        </p:spPr>
        <p:txBody>
          <a:bodyPr lIns="457200" tIns="457200" rIns="457200" bIns="457200">
            <a:spAutoFit/>
          </a:bodyPr>
          <a:lstStyle/>
          <a:p>
            <a:pPr defTabSz="4389438"/>
            <a:r>
              <a:rPr lang="en-US" sz="3000">
                <a:solidFill>
                  <a:srgbClr val="FFFFFF"/>
                </a:solidFill>
              </a:rPr>
              <a:t> </a:t>
            </a:r>
            <a:endParaRPr lang="en-US" sz="3000" baseline="30000">
              <a:solidFill>
                <a:srgbClr val="FFFFFF"/>
              </a:solidFill>
            </a:endParaRPr>
          </a:p>
          <a:p>
            <a:pPr defTabSz="4389438"/>
            <a:endParaRPr lang="en-US" sz="3000" baseline="30000">
              <a:solidFill>
                <a:srgbClr val="FFFFFF"/>
              </a:solidFill>
            </a:endParaRPr>
          </a:p>
        </p:txBody>
      </p:sp>
      <p:sp>
        <p:nvSpPr>
          <p:cNvPr id="100" name="Rectangle 99"/>
          <p:cNvSpPr/>
          <p:nvPr/>
        </p:nvSpPr>
        <p:spPr>
          <a:xfrm>
            <a:off x="11226800" y="20072350"/>
            <a:ext cx="12633325" cy="3324225"/>
          </a:xfrm>
          <a:prstGeom prst="rect">
            <a:avLst/>
          </a:prstGeom>
        </p:spPr>
        <p:txBody>
          <a:bodyPr>
            <a:spAutoFit/>
          </a:bodyPr>
          <a:lstStyle/>
          <a:p>
            <a:pPr fontAlgn="auto">
              <a:spcAft>
                <a:spcPts val="0"/>
              </a:spcAft>
              <a:buClr>
                <a:schemeClr val="accent3"/>
              </a:buClr>
              <a:buFont typeface="Wingdings 2"/>
              <a:buNone/>
              <a:defRPr/>
            </a:pPr>
            <a:r>
              <a:rPr lang="en-US" sz="3000" dirty="0">
                <a:solidFill>
                  <a:srgbClr val="FFFFFF"/>
                </a:solidFill>
              </a:rPr>
              <a:t>Using Mimics</a:t>
            </a:r>
            <a:r>
              <a:rPr lang="en-US" sz="3000" baseline="30000" dirty="0">
                <a:solidFill>
                  <a:srgbClr val="FFFFFF"/>
                </a:solidFill>
              </a:rPr>
              <a:t>®</a:t>
            </a:r>
            <a:r>
              <a:rPr lang="en-US" sz="3000" dirty="0">
                <a:solidFill>
                  <a:srgbClr val="FFFFFF"/>
                </a:solidFill>
              </a:rPr>
              <a:t> imaging software, the collateral cartilages and digital cushion were manually isolated from each CT and MR image, respectively, to build 3-D models </a:t>
            </a:r>
          </a:p>
          <a:p>
            <a:pPr fontAlgn="auto">
              <a:spcAft>
                <a:spcPts val="0"/>
              </a:spcAft>
              <a:buClr>
                <a:schemeClr val="accent3"/>
              </a:buClr>
              <a:buFont typeface="Wingdings 2"/>
              <a:buNone/>
              <a:defRPr/>
            </a:pPr>
            <a:r>
              <a:rPr lang="en-US" sz="3000" dirty="0">
                <a:solidFill>
                  <a:srgbClr val="FFFFFF"/>
                </a:solidFill>
              </a:rPr>
              <a:t>(Figs. 7 8). The distal phalanx was isolated using the program’s bone algorithm. For </a:t>
            </a:r>
          </a:p>
          <a:p>
            <a:pPr fontAlgn="auto">
              <a:spcAft>
                <a:spcPts val="0"/>
              </a:spcAft>
              <a:buClr>
                <a:schemeClr val="accent3"/>
              </a:buClr>
              <a:buFont typeface="Wingdings 2"/>
              <a:buNone/>
              <a:defRPr/>
            </a:pPr>
            <a:r>
              <a:rPr lang="en-US" sz="3000" dirty="0">
                <a:solidFill>
                  <a:srgbClr val="FFFFFF"/>
                </a:solidFill>
              </a:rPr>
              <a:t>each foot, volume data was recorded from the distal phalanx, collateral cartilage, </a:t>
            </a:r>
          </a:p>
          <a:p>
            <a:pPr fontAlgn="auto">
              <a:spcAft>
                <a:spcPts val="0"/>
              </a:spcAft>
              <a:buClr>
                <a:schemeClr val="accent3"/>
              </a:buClr>
              <a:buFont typeface="Wingdings 2"/>
              <a:buNone/>
              <a:defRPr/>
            </a:pPr>
            <a:r>
              <a:rPr lang="en-US" sz="3000" dirty="0">
                <a:solidFill>
                  <a:srgbClr val="FFFFFF"/>
                </a:solidFill>
              </a:rPr>
              <a:t>digital cushion, and digital cushion fibrocartilage models. These models were then imported to Autodesk 3ds Max 9 Sp2</a:t>
            </a:r>
            <a:r>
              <a:rPr lang="en-US" sz="3000" baseline="30000" dirty="0">
                <a:solidFill>
                  <a:srgbClr val="FFFFFF"/>
                </a:solidFill>
              </a:rPr>
              <a:t>®</a:t>
            </a:r>
            <a:r>
              <a:rPr lang="en-US" sz="3000" dirty="0">
                <a:solidFill>
                  <a:srgbClr val="FFFFFF"/>
                </a:solidFill>
              </a:rPr>
              <a:t> for rendering. The CT and MR data for each </a:t>
            </a:r>
          </a:p>
          <a:p>
            <a:pPr fontAlgn="auto">
              <a:spcAft>
                <a:spcPts val="0"/>
              </a:spcAft>
              <a:buClr>
                <a:schemeClr val="accent3"/>
              </a:buClr>
              <a:buFont typeface="Wingdings 2"/>
              <a:buNone/>
              <a:defRPr/>
            </a:pPr>
            <a:r>
              <a:rPr lang="en-US" sz="3000" dirty="0">
                <a:solidFill>
                  <a:srgbClr val="FFFFFF"/>
                </a:solidFill>
              </a:rPr>
              <a:t>foot was merged by aligning the foramen of the palmar processes.</a:t>
            </a:r>
          </a:p>
        </p:txBody>
      </p:sp>
      <p:sp>
        <p:nvSpPr>
          <p:cNvPr id="37912" name="TextBox 69"/>
          <p:cNvSpPr txBox="1">
            <a:spLocks noChangeArrowheads="1"/>
          </p:cNvSpPr>
          <p:nvPr/>
        </p:nvSpPr>
        <p:spPr bwMode="auto">
          <a:xfrm>
            <a:off x="24061738" y="11480800"/>
            <a:ext cx="8305800" cy="1200150"/>
          </a:xfrm>
          <a:prstGeom prst="rect">
            <a:avLst/>
          </a:prstGeom>
          <a:noFill/>
          <a:ln w="9525">
            <a:noFill/>
            <a:miter lim="800000"/>
            <a:headEnd/>
            <a:tailEnd/>
          </a:ln>
        </p:spPr>
        <p:txBody>
          <a:bodyPr>
            <a:spAutoFit/>
          </a:bodyPr>
          <a:lstStyle/>
          <a:p>
            <a:pPr algn="ctr"/>
            <a:r>
              <a:rPr lang="en-US" sz="2400">
                <a:solidFill>
                  <a:srgbClr val="002060"/>
                </a:solidFill>
              </a:rPr>
              <a:t>Figure 8. 3-D Models of Domestic Feet</a:t>
            </a:r>
          </a:p>
          <a:p>
            <a:r>
              <a:rPr lang="en-US" sz="2400">
                <a:solidFill>
                  <a:srgbClr val="002060"/>
                </a:solidFill>
              </a:rPr>
              <a:t>		Column (a) Foot 1, Column (b) Foot 2,</a:t>
            </a:r>
          </a:p>
          <a:p>
            <a:pPr algn="ctr"/>
            <a:r>
              <a:rPr lang="en-US" sz="2400">
                <a:solidFill>
                  <a:srgbClr val="002060"/>
                </a:solidFill>
              </a:rPr>
              <a:t>Column (c) Foot 3</a:t>
            </a:r>
          </a:p>
        </p:txBody>
      </p:sp>
      <p:sp>
        <p:nvSpPr>
          <p:cNvPr id="71" name="Text Box 480"/>
          <p:cNvSpPr txBox="1">
            <a:spLocks noChangeArrowheads="1"/>
          </p:cNvSpPr>
          <p:nvPr/>
        </p:nvSpPr>
        <p:spPr bwMode="auto">
          <a:xfrm>
            <a:off x="33005713" y="30210125"/>
            <a:ext cx="9982200" cy="646113"/>
          </a:xfrm>
          <a:prstGeom prst="rect">
            <a:avLst/>
          </a:prstGeom>
          <a:solidFill>
            <a:srgbClr val="FF6600"/>
          </a:solidFill>
          <a:ln w="12700">
            <a:solidFill>
              <a:srgbClr val="FFFFFF"/>
            </a:solidFill>
            <a:miter lim="800000"/>
            <a:headEnd/>
            <a:tailEnd/>
          </a:ln>
        </p:spPr>
        <p:txBody>
          <a:bodyPr lIns="91267" tIns="45624" rIns="91267" bIns="45624">
            <a:spAutoFit/>
          </a:bodyPr>
          <a:lstStyle/>
          <a:p>
            <a:pPr algn="ctr" eaLnBrk="0" hangingPunct="0">
              <a:spcBef>
                <a:spcPct val="50000"/>
              </a:spcBef>
              <a:defRPr/>
            </a:pPr>
            <a:r>
              <a:rPr lang="en-US" sz="3600" b="1" dirty="0">
                <a:solidFill>
                  <a:srgbClr val="F8F8F8"/>
                </a:solidFill>
                <a:latin typeface="+mn-lt"/>
              </a:rPr>
              <a:t>References</a:t>
            </a:r>
          </a:p>
        </p:txBody>
      </p:sp>
      <p:pic>
        <p:nvPicPr>
          <p:cNvPr id="37914" name="Picture 76" descr="bar graph.jpg"/>
          <p:cNvPicPr>
            <a:picLocks noChangeAspect="1"/>
          </p:cNvPicPr>
          <p:nvPr/>
        </p:nvPicPr>
        <p:blipFill>
          <a:blip r:embed="rId5" cstate="print"/>
          <a:srcRect r="4953"/>
          <a:stretch>
            <a:fillRect/>
          </a:stretch>
        </p:blipFill>
        <p:spPr bwMode="auto">
          <a:xfrm>
            <a:off x="24058563" y="12711113"/>
            <a:ext cx="8320087" cy="6400800"/>
          </a:xfrm>
          <a:prstGeom prst="rect">
            <a:avLst/>
          </a:prstGeom>
          <a:noFill/>
          <a:ln w="9525">
            <a:noFill/>
            <a:miter lim="800000"/>
            <a:headEnd/>
            <a:tailEnd/>
          </a:ln>
        </p:spPr>
      </p:pic>
      <p:sp>
        <p:nvSpPr>
          <p:cNvPr id="37915" name="TextBox 78"/>
          <p:cNvSpPr txBox="1">
            <a:spLocks noChangeArrowheads="1"/>
          </p:cNvSpPr>
          <p:nvPr/>
        </p:nvSpPr>
        <p:spPr bwMode="auto">
          <a:xfrm>
            <a:off x="23223538" y="19135725"/>
            <a:ext cx="8961437" cy="461963"/>
          </a:xfrm>
          <a:prstGeom prst="rect">
            <a:avLst/>
          </a:prstGeom>
          <a:noFill/>
          <a:ln w="9525">
            <a:noFill/>
            <a:miter lim="800000"/>
            <a:headEnd/>
            <a:tailEnd/>
          </a:ln>
        </p:spPr>
        <p:txBody>
          <a:bodyPr>
            <a:spAutoFit/>
          </a:bodyPr>
          <a:lstStyle/>
          <a:p>
            <a:pPr algn="ctr"/>
            <a:r>
              <a:rPr lang="en-US" sz="2400">
                <a:solidFill>
                  <a:srgbClr val="FFFFFF"/>
                </a:solidFill>
              </a:rPr>
              <a:t>	</a:t>
            </a:r>
            <a:r>
              <a:rPr lang="en-US" sz="2400">
                <a:solidFill>
                  <a:srgbClr val="002060"/>
                </a:solidFill>
              </a:rPr>
              <a:t>Figure 9. Volume Data from Domestic Feet</a:t>
            </a:r>
          </a:p>
        </p:txBody>
      </p:sp>
      <p:pic>
        <p:nvPicPr>
          <p:cNvPr id="37916" name="Picture 79" descr="table 9.jpg"/>
          <p:cNvPicPr>
            <a:picLocks noChangeAspect="1"/>
          </p:cNvPicPr>
          <p:nvPr/>
        </p:nvPicPr>
        <p:blipFill>
          <a:blip r:embed="rId6" cstate="print"/>
          <a:srcRect l="1276" b="20683"/>
          <a:stretch>
            <a:fillRect/>
          </a:stretch>
        </p:blipFill>
        <p:spPr bwMode="auto">
          <a:xfrm>
            <a:off x="24036338" y="19727863"/>
            <a:ext cx="8337550" cy="5372100"/>
          </a:xfrm>
          <a:prstGeom prst="rect">
            <a:avLst/>
          </a:prstGeom>
          <a:noFill/>
          <a:ln w="9525">
            <a:noFill/>
            <a:miter lim="800000"/>
            <a:headEnd/>
            <a:tailEnd/>
          </a:ln>
        </p:spPr>
      </p:pic>
      <p:sp>
        <p:nvSpPr>
          <p:cNvPr id="37917" name="TextBox 80"/>
          <p:cNvSpPr txBox="1">
            <a:spLocks noChangeArrowheads="1"/>
          </p:cNvSpPr>
          <p:nvPr/>
        </p:nvSpPr>
        <p:spPr bwMode="auto">
          <a:xfrm>
            <a:off x="23468013" y="25136475"/>
            <a:ext cx="8961437" cy="831850"/>
          </a:xfrm>
          <a:prstGeom prst="rect">
            <a:avLst/>
          </a:prstGeom>
          <a:noFill/>
          <a:ln w="9525">
            <a:noFill/>
            <a:miter lim="800000"/>
            <a:headEnd/>
            <a:tailEnd/>
          </a:ln>
        </p:spPr>
        <p:txBody>
          <a:bodyPr>
            <a:spAutoFit/>
          </a:bodyPr>
          <a:lstStyle/>
          <a:p>
            <a:pPr algn="ctr"/>
            <a:r>
              <a:rPr lang="en-US" sz="2400">
                <a:solidFill>
                  <a:srgbClr val="FFFFFF"/>
                </a:solidFill>
              </a:rPr>
              <a:t>	</a:t>
            </a:r>
            <a:r>
              <a:rPr lang="en-US" sz="2400">
                <a:solidFill>
                  <a:srgbClr val="002060"/>
                </a:solidFill>
              </a:rPr>
              <a:t>Figure 10. Volumes as Percentages of Distal Phalanx Volume for Domestic Feet</a:t>
            </a:r>
          </a:p>
        </p:txBody>
      </p:sp>
      <p:sp>
        <p:nvSpPr>
          <p:cNvPr id="82" name="TextBox 81"/>
          <p:cNvSpPr txBox="1"/>
          <p:nvPr/>
        </p:nvSpPr>
        <p:spPr>
          <a:xfrm>
            <a:off x="33245425" y="19080163"/>
            <a:ext cx="9731375" cy="1431161"/>
          </a:xfrm>
          <a:prstGeom prst="rect">
            <a:avLst/>
          </a:prstGeom>
          <a:noFill/>
        </p:spPr>
        <p:txBody>
          <a:bodyPr>
            <a:spAutoFit/>
          </a:bodyPr>
          <a:lstStyle/>
          <a:p>
            <a:pPr fontAlgn="auto">
              <a:spcAft>
                <a:spcPts val="0"/>
              </a:spcAft>
              <a:buClr>
                <a:schemeClr val="accent3"/>
              </a:buClr>
              <a:buFont typeface="Wingdings 2"/>
              <a:buNone/>
              <a:defRPr/>
            </a:pPr>
            <a:r>
              <a:rPr lang="en-US" dirty="0">
                <a:solidFill>
                  <a:srgbClr val="FFFFFF"/>
                </a:solidFill>
              </a:rPr>
              <a:t>Figures 9 and 10 illustrate that, in our study, the collateral cartilages and digital cushion contributed a large amount of volume to the foot, from 94.5 % to 159 % as much volume as the distal phalanx. </a:t>
            </a:r>
          </a:p>
        </p:txBody>
      </p:sp>
      <p:sp>
        <p:nvSpPr>
          <p:cNvPr id="83" name="TextBox 82"/>
          <p:cNvSpPr txBox="1"/>
          <p:nvPr/>
        </p:nvSpPr>
        <p:spPr>
          <a:xfrm>
            <a:off x="33197800" y="25763538"/>
            <a:ext cx="9731375" cy="538162"/>
          </a:xfrm>
          <a:prstGeom prst="rect">
            <a:avLst/>
          </a:prstGeom>
          <a:noFill/>
        </p:spPr>
        <p:txBody>
          <a:bodyPr>
            <a:spAutoFit/>
          </a:bodyPr>
          <a:lstStyle/>
          <a:p>
            <a:pPr fontAlgn="auto">
              <a:spcAft>
                <a:spcPts val="0"/>
              </a:spcAft>
              <a:buClr>
                <a:schemeClr val="accent3"/>
              </a:buClr>
              <a:buFont typeface="Wingdings 2"/>
              <a:buNone/>
              <a:defRPr/>
            </a:pPr>
            <a:endParaRPr lang="en-US" dirty="0">
              <a:solidFill>
                <a:srgbClr val="FFFFFF"/>
              </a:solidFill>
            </a:endParaRPr>
          </a:p>
        </p:txBody>
      </p:sp>
      <p:sp>
        <p:nvSpPr>
          <p:cNvPr id="84" name="TextBox 83"/>
          <p:cNvSpPr txBox="1"/>
          <p:nvPr/>
        </p:nvSpPr>
        <p:spPr>
          <a:xfrm>
            <a:off x="33140650" y="22510750"/>
            <a:ext cx="9731375" cy="3662541"/>
          </a:xfrm>
          <a:prstGeom prst="rect">
            <a:avLst/>
          </a:prstGeom>
          <a:noFill/>
        </p:spPr>
        <p:txBody>
          <a:bodyPr>
            <a:spAutoFit/>
          </a:bodyPr>
          <a:lstStyle/>
          <a:p>
            <a:pPr fontAlgn="auto">
              <a:spcAft>
                <a:spcPts val="0"/>
              </a:spcAft>
              <a:buClr>
                <a:schemeClr val="accent3"/>
              </a:buClr>
              <a:buFont typeface="Wingdings 2"/>
              <a:buNone/>
              <a:defRPr/>
            </a:pPr>
            <a:r>
              <a:rPr lang="en-US" dirty="0">
                <a:solidFill>
                  <a:srgbClr val="FFFFFF"/>
                </a:solidFill>
              </a:rPr>
              <a:t>In these 3 feet, the soft tissue volumes </a:t>
            </a:r>
            <a:r>
              <a:rPr lang="en-US" dirty="0" smtClean="0">
                <a:solidFill>
                  <a:srgbClr val="FFFFFF"/>
                </a:solidFill>
              </a:rPr>
              <a:t>show variation and </a:t>
            </a:r>
            <a:r>
              <a:rPr lang="en-US" dirty="0">
                <a:solidFill>
                  <a:srgbClr val="FFFFFF"/>
                </a:solidFill>
              </a:rPr>
              <a:t>further study, with a larger number of feet, is warranted to establish whether degree of development is, in fact, correlated with the volume of soft tissue structures in the palmar foot. While we cannot yet claim statistical significance from such a limited data set, we </a:t>
            </a:r>
            <a:r>
              <a:rPr lang="en-US" dirty="0" smtClean="0">
                <a:solidFill>
                  <a:srgbClr val="FFFFFF"/>
                </a:solidFill>
              </a:rPr>
              <a:t>have developed </a:t>
            </a:r>
            <a:r>
              <a:rPr lang="en-US" dirty="0">
                <a:solidFill>
                  <a:srgbClr val="FFFFFF"/>
                </a:solidFill>
              </a:rPr>
              <a:t>a unique methodology for quantifying soft tissue structures in the equine palmar foot, one that, hopefully, can soon be put to use in live horses.</a:t>
            </a:r>
          </a:p>
        </p:txBody>
      </p:sp>
      <p:sp>
        <p:nvSpPr>
          <p:cNvPr id="85" name="TextBox 84"/>
          <p:cNvSpPr txBox="1"/>
          <p:nvPr/>
        </p:nvSpPr>
        <p:spPr>
          <a:xfrm>
            <a:off x="33043813" y="27055763"/>
            <a:ext cx="9731375" cy="3216275"/>
          </a:xfrm>
          <a:prstGeom prst="rect">
            <a:avLst/>
          </a:prstGeom>
          <a:noFill/>
        </p:spPr>
        <p:txBody>
          <a:bodyPr>
            <a:spAutoFit/>
          </a:bodyPr>
          <a:lstStyle/>
          <a:p>
            <a:pPr fontAlgn="auto">
              <a:spcAft>
                <a:spcPts val="0"/>
              </a:spcAft>
              <a:buClr>
                <a:schemeClr val="accent3"/>
              </a:buClr>
              <a:buFont typeface="Wingdings 2"/>
              <a:buNone/>
              <a:defRPr/>
            </a:pPr>
            <a:r>
              <a:rPr lang="en-US" dirty="0">
                <a:solidFill>
                  <a:srgbClr val="FFFFFF"/>
                </a:solidFill>
              </a:rPr>
              <a:t>I would like to thank my research mentors for their time, patience, and encouragement throughout this process. Thank you, Pete and Ivy, for enlightening me with your vast knowledge of all things hoof. Thank you, AUCVM Radiology and AU MRI Center. Thank you, Drs. Boudreaux and Pinkert, for organizing the Summer Scholars Program. Thank you, AUCVM, Merck-</a:t>
            </a:r>
            <a:r>
              <a:rPr lang="en-US" dirty="0" err="1">
                <a:solidFill>
                  <a:srgbClr val="FFFFFF"/>
                </a:solidFill>
              </a:rPr>
              <a:t>Merial</a:t>
            </a:r>
            <a:r>
              <a:rPr lang="en-US" dirty="0">
                <a:solidFill>
                  <a:srgbClr val="FFFFFF"/>
                </a:solidFill>
              </a:rPr>
              <a:t>, and EasyCare, Inc., for the financial support to make this research possible.</a:t>
            </a:r>
          </a:p>
        </p:txBody>
      </p:sp>
      <p:sp>
        <p:nvSpPr>
          <p:cNvPr id="37922" name="TextBox 85"/>
          <p:cNvSpPr txBox="1">
            <a:spLocks noChangeArrowheads="1"/>
          </p:cNvSpPr>
          <p:nvPr/>
        </p:nvSpPr>
        <p:spPr bwMode="auto">
          <a:xfrm>
            <a:off x="33070800" y="30914975"/>
            <a:ext cx="10029825" cy="1693863"/>
          </a:xfrm>
          <a:prstGeom prst="rect">
            <a:avLst/>
          </a:prstGeom>
          <a:noFill/>
          <a:ln w="9525">
            <a:noFill/>
            <a:miter lim="800000"/>
            <a:headEnd/>
            <a:tailEnd/>
          </a:ln>
        </p:spPr>
        <p:txBody>
          <a:bodyPr>
            <a:spAutoFit/>
          </a:bodyPr>
          <a:lstStyle/>
          <a:p>
            <a:r>
              <a:rPr lang="en-US" sz="1300">
                <a:solidFill>
                  <a:srgbClr val="FFFFFF"/>
                </a:solidFill>
              </a:rPr>
              <a:t>1.</a:t>
            </a:r>
            <a:r>
              <a:rPr lang="en-US" sz="1300"/>
              <a:t> </a:t>
            </a:r>
            <a:r>
              <a:rPr lang="en-US" sz="1300">
                <a:solidFill>
                  <a:srgbClr val="FFFFFF"/>
                </a:solidFill>
              </a:rPr>
              <a:t>Bowker RM. Contrasting structural morphologies of “good” and “bad” footed horses. In: Proceedings of the49th Annu Am Assoc Equine Pract Conv 2003; 186-209.</a:t>
            </a:r>
            <a:endParaRPr lang="en-US" sz="1300"/>
          </a:p>
          <a:p>
            <a:r>
              <a:rPr lang="en-US" sz="1300">
                <a:solidFill>
                  <a:srgbClr val="FFFFFF"/>
                </a:solidFill>
              </a:rPr>
              <a:t>2. Dyson S, Murray R, Schramme M, Branch M. Magnetic resonance imaging of the foot: 15 horses. Equine Vet J 2003; 35 (1): 18-26.</a:t>
            </a:r>
          </a:p>
          <a:p>
            <a:r>
              <a:rPr lang="en-US" sz="1300">
                <a:solidFill>
                  <a:srgbClr val="FFFFFF"/>
                </a:solidFill>
              </a:rPr>
              <a:t>3. Ramey P, Ramey I, Taylor DR. Hoof rehabilitation protocol. &lt;http://hoofrehab.com/HoofRehabProtocol.htm&gt; 2009.</a:t>
            </a:r>
          </a:p>
          <a:p>
            <a:r>
              <a:rPr lang="en-US" sz="1300">
                <a:solidFill>
                  <a:srgbClr val="FFFFFF"/>
                </a:solidFill>
              </a:rPr>
              <a:t>4. Redden RF. Clinical and radiographic examination of the equine foot. In: Proceedings of the 49th Annu Am Assoc Equine Pract Conv 2003; 169-185.</a:t>
            </a:r>
          </a:p>
          <a:p>
            <a:r>
              <a:rPr lang="en-US" sz="1300">
                <a:solidFill>
                  <a:srgbClr val="FFFFFF"/>
                </a:solidFill>
              </a:rPr>
              <a:t>5. Widmer WR, Buckwalter KA, Hill MA, et al. A technique for magnetic resonance imaging of equine cadaver specimens. Vet Radiol Ultrasoun 1999; 40 (1): 10-14.</a:t>
            </a:r>
          </a:p>
          <a:p>
            <a:r>
              <a:rPr lang="en-US" sz="1300">
                <a:solidFill>
                  <a:srgbClr val="FFFFFF"/>
                </a:solidFill>
              </a:rPr>
              <a:t>6. Kleiter M, Kneissl S, Stanek CH, et al. Evaluation of magnetic resonance imaging techniques in the equine digit. Vet Radiol Ultrasoun 1999; 40 (1): 15-22.</a:t>
            </a:r>
          </a:p>
          <a:p>
            <a:r>
              <a:rPr lang="en-US" sz="1300">
                <a:solidFill>
                  <a:srgbClr val="FFFFFF"/>
                </a:solidFill>
              </a:rPr>
              <a:t>7. Murray R, Dyson S, Branch M, Schramme M. Validation of Magnetic Resonance Imaging Use in Equine Limbs. Clin Tech Equine Pract 2007; 6: 26-36.</a:t>
            </a:r>
          </a:p>
          <a:p>
            <a:endParaRPr lang="en-US" sz="1300">
              <a:solidFill>
                <a:srgbClr val="FFFFFF"/>
              </a:solidFill>
            </a:endParaRPr>
          </a:p>
        </p:txBody>
      </p:sp>
      <p:grpSp>
        <p:nvGrpSpPr>
          <p:cNvPr id="37923" name="Group 98"/>
          <p:cNvGrpSpPr>
            <a:grpSpLocks/>
          </p:cNvGrpSpPr>
          <p:nvPr/>
        </p:nvGrpSpPr>
        <p:grpSpPr bwMode="auto">
          <a:xfrm>
            <a:off x="11844338" y="24382413"/>
            <a:ext cx="8961437" cy="5526087"/>
            <a:chOff x="11958638" y="24468138"/>
            <a:chExt cx="8961437" cy="5525710"/>
          </a:xfrm>
        </p:grpSpPr>
        <p:pic>
          <p:nvPicPr>
            <p:cNvPr id="37979" name="Picture 75" descr="feet for labels-2.jpg"/>
            <p:cNvPicPr>
              <a:picLocks noChangeAspect="1"/>
            </p:cNvPicPr>
            <p:nvPr/>
          </p:nvPicPr>
          <p:blipFill>
            <a:blip r:embed="rId7" cstate="print"/>
            <a:srcRect/>
            <a:stretch>
              <a:fillRect/>
            </a:stretch>
          </p:blipFill>
          <p:spPr bwMode="auto">
            <a:xfrm>
              <a:off x="13836650" y="24468138"/>
              <a:ext cx="6107113" cy="3846512"/>
            </a:xfrm>
            <a:prstGeom prst="rect">
              <a:avLst/>
            </a:prstGeom>
            <a:noFill/>
            <a:ln w="9525">
              <a:noFill/>
              <a:miter lim="800000"/>
              <a:headEnd/>
              <a:tailEnd/>
            </a:ln>
          </p:spPr>
        </p:pic>
        <p:sp>
          <p:nvSpPr>
            <p:cNvPr id="72" name="TextBox 78"/>
            <p:cNvSpPr txBox="1">
              <a:spLocks noChangeArrowheads="1"/>
            </p:cNvSpPr>
            <p:nvPr/>
          </p:nvSpPr>
          <p:spPr bwMode="auto">
            <a:xfrm>
              <a:off x="11958638" y="28423918"/>
              <a:ext cx="8961437" cy="1569930"/>
            </a:xfrm>
            <a:prstGeom prst="rect">
              <a:avLst/>
            </a:prstGeom>
            <a:noFill/>
            <a:ln w="9525">
              <a:noFill/>
              <a:miter lim="800000"/>
              <a:headEnd/>
              <a:tailEnd/>
            </a:ln>
          </p:spPr>
          <p:txBody>
            <a:bodyPr>
              <a:spAutoFit/>
            </a:bodyPr>
            <a:lstStyle/>
            <a:p>
              <a:pPr algn="ctr">
                <a:defRPr/>
              </a:pPr>
              <a:r>
                <a:rPr lang="en-US" sz="2400" dirty="0">
                  <a:solidFill>
                    <a:srgbClr val="FFFFFF"/>
                  </a:solidFill>
                </a:rPr>
                <a:t>	</a:t>
              </a:r>
              <a:r>
                <a:rPr lang="en-US" sz="2400" dirty="0">
                  <a:solidFill>
                    <a:srgbClr val="002060"/>
                  </a:solidFill>
                </a:rPr>
                <a:t>Figure 7. Labeled 3-D Reconstruction of Domestic Foot 3</a:t>
              </a:r>
            </a:p>
            <a:p>
              <a:pPr>
                <a:defRPr/>
              </a:pPr>
              <a:r>
                <a:rPr lang="en-US" sz="2400" dirty="0">
                  <a:solidFill>
                    <a:srgbClr val="002060"/>
                  </a:solidFill>
                </a:rPr>
                <a:t>		 a. Distal phalanx</a:t>
              </a:r>
            </a:p>
            <a:p>
              <a:pPr>
                <a:defRPr/>
              </a:pPr>
              <a:r>
                <a:rPr lang="en-US" sz="2400" dirty="0">
                  <a:solidFill>
                    <a:srgbClr val="002060"/>
                  </a:solidFill>
                </a:rPr>
                <a:t>                           b. Lateral collateral cartilage</a:t>
              </a:r>
            </a:p>
            <a:p>
              <a:pPr marL="457200" indent="-457200">
                <a:defRPr/>
              </a:pPr>
              <a:r>
                <a:rPr lang="en-US" sz="2400" dirty="0">
                  <a:solidFill>
                    <a:srgbClr val="002060"/>
                  </a:solidFill>
                </a:rPr>
                <a:t>                           c. Digital cushion</a:t>
              </a:r>
            </a:p>
          </p:txBody>
        </p:sp>
      </p:grpSp>
      <p:sp>
        <p:nvSpPr>
          <p:cNvPr id="37924" name="TextBox 135"/>
          <p:cNvSpPr txBox="1">
            <a:spLocks noChangeArrowheads="1"/>
          </p:cNvSpPr>
          <p:nvPr/>
        </p:nvSpPr>
        <p:spPr bwMode="auto">
          <a:xfrm>
            <a:off x="20964525" y="10201275"/>
            <a:ext cx="514350" cy="461963"/>
          </a:xfrm>
          <a:prstGeom prst="rect">
            <a:avLst/>
          </a:prstGeom>
          <a:noFill/>
          <a:ln w="9525">
            <a:noFill/>
            <a:miter lim="800000"/>
            <a:headEnd/>
            <a:tailEnd/>
          </a:ln>
        </p:spPr>
        <p:txBody>
          <a:bodyPr>
            <a:spAutoFit/>
          </a:bodyPr>
          <a:lstStyle/>
          <a:p>
            <a:r>
              <a:rPr lang="en-US" sz="2400">
                <a:solidFill>
                  <a:srgbClr val="FFFFFF"/>
                </a:solidFill>
              </a:rPr>
              <a:t>d.</a:t>
            </a:r>
          </a:p>
        </p:txBody>
      </p:sp>
      <p:sp>
        <p:nvSpPr>
          <p:cNvPr id="37925" name="TextBox 58"/>
          <p:cNvSpPr txBox="1">
            <a:spLocks noChangeArrowheads="1"/>
          </p:cNvSpPr>
          <p:nvPr/>
        </p:nvSpPr>
        <p:spPr bwMode="auto">
          <a:xfrm>
            <a:off x="2117725" y="673100"/>
            <a:ext cx="40041513" cy="539750"/>
          </a:xfrm>
          <a:prstGeom prst="rect">
            <a:avLst/>
          </a:prstGeom>
          <a:noFill/>
          <a:ln w="9525">
            <a:noFill/>
            <a:miter lim="800000"/>
            <a:headEnd/>
            <a:tailEnd/>
          </a:ln>
        </p:spPr>
        <p:txBody>
          <a:bodyPr>
            <a:spAutoFit/>
          </a:bodyPr>
          <a:lstStyle/>
          <a:p>
            <a:endParaRPr lang="en-US"/>
          </a:p>
        </p:txBody>
      </p:sp>
      <p:sp>
        <p:nvSpPr>
          <p:cNvPr id="60" name="TextBox 59"/>
          <p:cNvSpPr txBox="1"/>
          <p:nvPr/>
        </p:nvSpPr>
        <p:spPr>
          <a:xfrm>
            <a:off x="2269958" y="826168"/>
            <a:ext cx="40041095" cy="1938992"/>
          </a:xfrm>
          <a:prstGeom prst="rect">
            <a:avLst/>
          </a:prstGeom>
          <a:gradFill>
            <a:gsLst>
              <a:gs pos="44000">
                <a:srgbClr val="FF6600"/>
              </a:gs>
              <a:gs pos="95000">
                <a:schemeClr val="accent1">
                  <a:shade val="67500"/>
                  <a:satMod val="115000"/>
                  <a:alpha val="46000"/>
                </a:schemeClr>
              </a:gs>
              <a:gs pos="100000">
                <a:schemeClr val="accent1">
                  <a:shade val="100000"/>
                  <a:satMod val="115000"/>
                </a:schemeClr>
              </a:gs>
            </a:gsLst>
            <a:lin ang="5400000" scaled="0"/>
          </a:gradFill>
          <a:ln w="12700">
            <a:solidFill>
              <a:srgbClr val="FFFFFF"/>
            </a:solidFill>
          </a:ln>
        </p:spPr>
        <p:txBody>
          <a:bodyPr>
            <a:spAutoFit/>
          </a:bodyPr>
          <a:lstStyle/>
          <a:p>
            <a:pPr algn="ctr">
              <a:defRPr/>
            </a:pPr>
            <a:r>
              <a:rPr lang="en-US" sz="6000" dirty="0">
                <a:ln>
                  <a:solidFill>
                    <a:srgbClr val="002060"/>
                  </a:solidFill>
                </a:ln>
                <a:solidFill>
                  <a:srgbClr val="FFFFFF"/>
                </a:solidFill>
                <a:latin typeface="+mj-lt"/>
              </a:rPr>
              <a:t>Evaluating Soft Tissue Composition of the Equine Palmar Foot with Computed Tomography, Magnetic Resonance Imaging, and 3-D Image Reconstruction</a:t>
            </a:r>
          </a:p>
        </p:txBody>
      </p:sp>
      <p:grpSp>
        <p:nvGrpSpPr>
          <p:cNvPr id="37927" name="Group 97"/>
          <p:cNvGrpSpPr>
            <a:grpSpLocks/>
          </p:cNvGrpSpPr>
          <p:nvPr/>
        </p:nvGrpSpPr>
        <p:grpSpPr bwMode="auto">
          <a:xfrm>
            <a:off x="11401425" y="5734050"/>
            <a:ext cx="11372850" cy="12604750"/>
            <a:chOff x="11715749" y="5848350"/>
            <a:chExt cx="11372851" cy="12605485"/>
          </a:xfrm>
        </p:grpSpPr>
        <p:sp>
          <p:nvSpPr>
            <p:cNvPr id="37948" name="TextBox 68"/>
            <p:cNvSpPr txBox="1">
              <a:spLocks noChangeArrowheads="1"/>
            </p:cNvSpPr>
            <p:nvPr/>
          </p:nvSpPr>
          <p:spPr bwMode="auto">
            <a:xfrm>
              <a:off x="11715749" y="5857874"/>
              <a:ext cx="11372851" cy="12544426"/>
            </a:xfrm>
            <a:prstGeom prst="rect">
              <a:avLst/>
            </a:prstGeom>
            <a:solidFill>
              <a:srgbClr val="FFFFFF"/>
            </a:solidFill>
            <a:ln w="12700">
              <a:solidFill>
                <a:srgbClr val="FF6600"/>
              </a:solidFill>
              <a:miter lim="800000"/>
              <a:headEnd/>
              <a:tailEnd/>
            </a:ln>
          </p:spPr>
          <p:txBody>
            <a:bodyPr>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122" name="TextBox 121"/>
            <p:cNvSpPr txBox="1"/>
            <p:nvPr/>
          </p:nvSpPr>
          <p:spPr>
            <a:xfrm>
              <a:off x="11849099" y="11858975"/>
              <a:ext cx="10963276" cy="1568541"/>
            </a:xfrm>
            <a:prstGeom prst="rect">
              <a:avLst/>
            </a:prstGeom>
            <a:noFill/>
            <a:ln w="12700">
              <a:noFill/>
            </a:ln>
          </p:spPr>
          <p:txBody>
            <a:bodyPr>
              <a:spAutoFit/>
            </a:bodyPr>
            <a:lstStyle/>
            <a:p>
              <a:pPr algn="ctr">
                <a:defRPr/>
              </a:pPr>
              <a:r>
                <a:rPr lang="en-US" sz="2400" dirty="0">
                  <a:solidFill>
                    <a:srgbClr val="002060"/>
                  </a:solidFill>
                </a:rPr>
                <a:t>Figure 2. Digital photographs of Cadaver Feet</a:t>
              </a:r>
            </a:p>
            <a:p>
              <a:pPr marL="457200" indent="-457200" algn="ctr">
                <a:defRPr/>
              </a:pPr>
              <a:r>
                <a:rPr lang="en-US" sz="2400" dirty="0">
                  <a:solidFill>
                    <a:srgbClr val="002060"/>
                  </a:solidFill>
                </a:rPr>
                <a:t>a. Domestic Foot 1 (left fore) b. Domestic Foot 2 (right fore) c. Domestic Foot 3 (right fore) </a:t>
              </a:r>
            </a:p>
            <a:p>
              <a:pPr marL="457200" indent="-457200" algn="ctr">
                <a:defRPr/>
              </a:pPr>
              <a:r>
                <a:rPr lang="en-US" sz="2400" dirty="0">
                  <a:solidFill>
                    <a:srgbClr val="002060"/>
                  </a:solidFill>
                </a:rPr>
                <a:t>d. Brumby Foot 1 (left fore) e. Brumby Foot 2 (left fore) f. Brumby Foot 3 (left fore)</a:t>
              </a:r>
            </a:p>
            <a:p>
              <a:pPr marL="457200" indent="-457200">
                <a:defRPr/>
              </a:pPr>
              <a:r>
                <a:rPr lang="en-US" sz="2400" dirty="0">
                  <a:solidFill>
                    <a:srgbClr val="002060"/>
                  </a:solidFill>
                </a:rPr>
                <a:t>                          </a:t>
              </a:r>
            </a:p>
          </p:txBody>
        </p:sp>
        <p:sp>
          <p:nvSpPr>
            <p:cNvPr id="37950" name="TextBox 130"/>
            <p:cNvSpPr txBox="1">
              <a:spLocks noChangeArrowheads="1"/>
            </p:cNvSpPr>
            <p:nvPr/>
          </p:nvSpPr>
          <p:spPr bwMode="auto">
            <a:xfrm>
              <a:off x="13012738" y="17622838"/>
              <a:ext cx="8305800" cy="830997"/>
            </a:xfrm>
            <a:prstGeom prst="rect">
              <a:avLst/>
            </a:prstGeom>
            <a:noFill/>
            <a:ln w="9525">
              <a:noFill/>
              <a:miter lim="800000"/>
              <a:headEnd/>
              <a:tailEnd/>
            </a:ln>
          </p:spPr>
          <p:txBody>
            <a:bodyPr>
              <a:spAutoFit/>
            </a:bodyPr>
            <a:lstStyle/>
            <a:p>
              <a:pPr algn="ctr"/>
              <a:r>
                <a:rPr lang="en-US" sz="2400">
                  <a:solidFill>
                    <a:srgbClr val="002060"/>
                  </a:solidFill>
                </a:rPr>
                <a:t>Figure 3. Digital radiographs of Experimental Cadaver Feet</a:t>
              </a:r>
            </a:p>
            <a:p>
              <a:pPr algn="ctr"/>
              <a:r>
                <a:rPr lang="en-US" sz="2400">
                  <a:solidFill>
                    <a:srgbClr val="002060"/>
                  </a:solidFill>
                </a:rPr>
                <a:t>a-f. Follow Figure 2 legend</a:t>
              </a:r>
            </a:p>
          </p:txBody>
        </p:sp>
        <p:grpSp>
          <p:nvGrpSpPr>
            <p:cNvPr id="37951" name="Group 72"/>
            <p:cNvGrpSpPr>
              <a:grpSpLocks/>
            </p:cNvGrpSpPr>
            <p:nvPr/>
          </p:nvGrpSpPr>
          <p:grpSpPr bwMode="auto">
            <a:xfrm>
              <a:off x="12372975" y="12925425"/>
              <a:ext cx="9705975" cy="2286000"/>
              <a:chOff x="11915775" y="12325350"/>
              <a:chExt cx="9705975" cy="2286000"/>
            </a:xfrm>
          </p:grpSpPr>
          <p:grpSp>
            <p:nvGrpSpPr>
              <p:cNvPr id="37972" name="Group 64"/>
              <p:cNvGrpSpPr>
                <a:grpSpLocks/>
              </p:cNvGrpSpPr>
              <p:nvPr/>
            </p:nvGrpSpPr>
            <p:grpSpPr bwMode="auto">
              <a:xfrm>
                <a:off x="11952288" y="12811125"/>
                <a:ext cx="9669462" cy="1800225"/>
                <a:chOff x="10961688" y="10677525"/>
                <a:chExt cx="9669462" cy="1800225"/>
              </a:xfrm>
            </p:grpSpPr>
            <p:pic>
              <p:nvPicPr>
                <p:cNvPr id="37977" name="Picture 127" descr="Lateral radiograph horse 3 - normal.jpg"/>
                <p:cNvPicPr>
                  <a:picLocks noChangeAspect="1"/>
                </p:cNvPicPr>
                <p:nvPr/>
              </p:nvPicPr>
              <p:blipFill>
                <a:blip r:embed="rId8" cstate="print"/>
                <a:srcRect l="6279" t="43298" r="12411" b="8762"/>
                <a:stretch>
                  <a:fillRect/>
                </a:stretch>
              </p:blipFill>
              <p:spPr bwMode="auto">
                <a:xfrm>
                  <a:off x="17448213" y="10677525"/>
                  <a:ext cx="3182937" cy="1790700"/>
                </a:xfrm>
                <a:prstGeom prst="rect">
                  <a:avLst/>
                </a:prstGeom>
                <a:noFill/>
                <a:ln w="9525">
                  <a:noFill/>
                  <a:miter lim="800000"/>
                  <a:headEnd/>
                  <a:tailEnd/>
                </a:ln>
              </p:spPr>
            </p:pic>
            <p:pic>
              <p:nvPicPr>
                <p:cNvPr id="37978" name="Picture 128" descr="Lateral radiograph horse 1.jpg"/>
                <p:cNvPicPr>
                  <a:picLocks noChangeAspect="1"/>
                </p:cNvPicPr>
                <p:nvPr/>
              </p:nvPicPr>
              <p:blipFill>
                <a:blip r:embed="rId9" cstate="print"/>
                <a:srcRect l="14738" t="42365" r="19586" b="18427"/>
                <a:stretch>
                  <a:fillRect/>
                </a:stretch>
              </p:blipFill>
              <p:spPr bwMode="auto">
                <a:xfrm>
                  <a:off x="10961688" y="10728325"/>
                  <a:ext cx="3178175" cy="1749425"/>
                </a:xfrm>
                <a:prstGeom prst="rect">
                  <a:avLst/>
                </a:prstGeom>
                <a:noFill/>
                <a:ln w="9525">
                  <a:noFill/>
                  <a:miter lim="800000"/>
                  <a:headEnd/>
                  <a:tailEnd/>
                </a:ln>
              </p:spPr>
            </p:pic>
          </p:grpSp>
          <p:pic>
            <p:nvPicPr>
              <p:cNvPr id="37973" name="Picture 129" descr="lateral radiograph horse 2.jpg"/>
              <p:cNvPicPr>
                <a:picLocks noChangeAspect="1"/>
              </p:cNvPicPr>
              <p:nvPr/>
            </p:nvPicPr>
            <p:blipFill>
              <a:blip r:embed="rId10" cstate="print"/>
              <a:srcRect t="42079" r="21455" b="10304"/>
              <a:stretch>
                <a:fillRect/>
              </a:stretch>
            </p:blipFill>
            <p:spPr bwMode="auto">
              <a:xfrm>
                <a:off x="15265400" y="12830175"/>
                <a:ext cx="3006725" cy="1724025"/>
              </a:xfrm>
              <a:prstGeom prst="rect">
                <a:avLst/>
              </a:prstGeom>
              <a:noFill/>
              <a:ln w="9525">
                <a:noFill/>
                <a:miter lim="800000"/>
                <a:headEnd/>
                <a:tailEnd/>
              </a:ln>
            </p:spPr>
          </p:pic>
          <p:sp>
            <p:nvSpPr>
              <p:cNvPr id="37974" name="TextBox 133"/>
              <p:cNvSpPr txBox="1">
                <a:spLocks noChangeArrowheads="1"/>
              </p:cNvSpPr>
              <p:nvPr/>
            </p:nvSpPr>
            <p:spPr bwMode="auto">
              <a:xfrm>
                <a:off x="11915775" y="12372975"/>
                <a:ext cx="514350" cy="461963"/>
              </a:xfrm>
              <a:prstGeom prst="rect">
                <a:avLst/>
              </a:prstGeom>
              <a:noFill/>
              <a:ln w="9525">
                <a:noFill/>
                <a:miter lim="800000"/>
                <a:headEnd/>
                <a:tailEnd/>
              </a:ln>
            </p:spPr>
            <p:txBody>
              <a:bodyPr>
                <a:spAutoFit/>
              </a:bodyPr>
              <a:lstStyle/>
              <a:p>
                <a:r>
                  <a:rPr lang="en-US" sz="2400">
                    <a:solidFill>
                      <a:srgbClr val="002060"/>
                    </a:solidFill>
                  </a:rPr>
                  <a:t>a.</a:t>
                </a:r>
              </a:p>
            </p:txBody>
          </p:sp>
          <p:sp>
            <p:nvSpPr>
              <p:cNvPr id="37975" name="TextBox 134"/>
              <p:cNvSpPr txBox="1">
                <a:spLocks noChangeArrowheads="1"/>
              </p:cNvSpPr>
              <p:nvPr/>
            </p:nvSpPr>
            <p:spPr bwMode="auto">
              <a:xfrm>
                <a:off x="15230475" y="12325350"/>
                <a:ext cx="514350" cy="461963"/>
              </a:xfrm>
              <a:prstGeom prst="rect">
                <a:avLst/>
              </a:prstGeom>
              <a:noFill/>
              <a:ln w="9525">
                <a:noFill/>
                <a:miter lim="800000"/>
                <a:headEnd/>
                <a:tailEnd/>
              </a:ln>
            </p:spPr>
            <p:txBody>
              <a:bodyPr>
                <a:spAutoFit/>
              </a:bodyPr>
              <a:lstStyle/>
              <a:p>
                <a:r>
                  <a:rPr lang="en-US" sz="2400">
                    <a:solidFill>
                      <a:srgbClr val="002060"/>
                    </a:solidFill>
                  </a:rPr>
                  <a:t>b.</a:t>
                </a:r>
              </a:p>
            </p:txBody>
          </p:sp>
          <p:sp>
            <p:nvSpPr>
              <p:cNvPr id="37976" name="TextBox 135"/>
              <p:cNvSpPr txBox="1">
                <a:spLocks noChangeArrowheads="1"/>
              </p:cNvSpPr>
              <p:nvPr/>
            </p:nvSpPr>
            <p:spPr bwMode="auto">
              <a:xfrm>
                <a:off x="18411825" y="12334875"/>
                <a:ext cx="514350" cy="461963"/>
              </a:xfrm>
              <a:prstGeom prst="rect">
                <a:avLst/>
              </a:prstGeom>
              <a:noFill/>
              <a:ln w="9525">
                <a:noFill/>
                <a:miter lim="800000"/>
                <a:headEnd/>
                <a:tailEnd/>
              </a:ln>
            </p:spPr>
            <p:txBody>
              <a:bodyPr>
                <a:spAutoFit/>
              </a:bodyPr>
              <a:lstStyle/>
              <a:p>
                <a:r>
                  <a:rPr lang="en-US" sz="2400">
                    <a:solidFill>
                      <a:srgbClr val="002060"/>
                    </a:solidFill>
                  </a:rPr>
                  <a:t>c.</a:t>
                </a:r>
              </a:p>
            </p:txBody>
          </p:sp>
        </p:grpSp>
        <p:grpSp>
          <p:nvGrpSpPr>
            <p:cNvPr id="37952" name="Group 69"/>
            <p:cNvGrpSpPr>
              <a:grpSpLocks/>
            </p:cNvGrpSpPr>
            <p:nvPr/>
          </p:nvGrpSpPr>
          <p:grpSpPr bwMode="auto">
            <a:xfrm>
              <a:off x="13401675" y="5848350"/>
              <a:ext cx="7610475" cy="3038475"/>
              <a:chOff x="13201650" y="6048375"/>
              <a:chExt cx="7610475" cy="3038475"/>
            </a:xfrm>
          </p:grpSpPr>
          <p:sp>
            <p:nvSpPr>
              <p:cNvPr id="37965" name="TextBox 123"/>
              <p:cNvSpPr txBox="1">
                <a:spLocks noChangeArrowheads="1"/>
              </p:cNvSpPr>
              <p:nvPr/>
            </p:nvSpPr>
            <p:spPr bwMode="auto">
              <a:xfrm>
                <a:off x="13201650" y="6048375"/>
                <a:ext cx="514350" cy="461963"/>
              </a:xfrm>
              <a:prstGeom prst="rect">
                <a:avLst/>
              </a:prstGeom>
              <a:noFill/>
              <a:ln w="9525">
                <a:noFill/>
                <a:miter lim="800000"/>
                <a:headEnd/>
                <a:tailEnd/>
              </a:ln>
            </p:spPr>
            <p:txBody>
              <a:bodyPr>
                <a:spAutoFit/>
              </a:bodyPr>
              <a:lstStyle/>
              <a:p>
                <a:r>
                  <a:rPr lang="en-US" sz="2400">
                    <a:solidFill>
                      <a:srgbClr val="002060"/>
                    </a:solidFill>
                  </a:rPr>
                  <a:t>a.</a:t>
                </a:r>
              </a:p>
            </p:txBody>
          </p:sp>
          <p:sp>
            <p:nvSpPr>
              <p:cNvPr id="37966" name="TextBox 125"/>
              <p:cNvSpPr txBox="1">
                <a:spLocks noChangeArrowheads="1"/>
              </p:cNvSpPr>
              <p:nvPr/>
            </p:nvSpPr>
            <p:spPr bwMode="auto">
              <a:xfrm>
                <a:off x="16278225" y="6067425"/>
                <a:ext cx="514350" cy="461963"/>
              </a:xfrm>
              <a:prstGeom prst="rect">
                <a:avLst/>
              </a:prstGeom>
              <a:noFill/>
              <a:ln w="9525">
                <a:noFill/>
                <a:miter lim="800000"/>
                <a:headEnd/>
                <a:tailEnd/>
              </a:ln>
            </p:spPr>
            <p:txBody>
              <a:bodyPr>
                <a:spAutoFit/>
              </a:bodyPr>
              <a:lstStyle/>
              <a:p>
                <a:r>
                  <a:rPr lang="en-US" sz="2400">
                    <a:solidFill>
                      <a:srgbClr val="002060"/>
                    </a:solidFill>
                  </a:rPr>
                  <a:t>b.</a:t>
                </a:r>
              </a:p>
            </p:txBody>
          </p:sp>
          <p:sp>
            <p:nvSpPr>
              <p:cNvPr id="37967" name="TextBox 126"/>
              <p:cNvSpPr txBox="1">
                <a:spLocks noChangeArrowheads="1"/>
              </p:cNvSpPr>
              <p:nvPr/>
            </p:nvSpPr>
            <p:spPr bwMode="auto">
              <a:xfrm>
                <a:off x="18859500" y="6096000"/>
                <a:ext cx="514350" cy="461963"/>
              </a:xfrm>
              <a:prstGeom prst="rect">
                <a:avLst/>
              </a:prstGeom>
              <a:noFill/>
              <a:ln w="9525">
                <a:noFill/>
                <a:miter lim="800000"/>
                <a:headEnd/>
                <a:tailEnd/>
              </a:ln>
            </p:spPr>
            <p:txBody>
              <a:bodyPr>
                <a:spAutoFit/>
              </a:bodyPr>
              <a:lstStyle/>
              <a:p>
                <a:r>
                  <a:rPr lang="en-US" sz="2400">
                    <a:solidFill>
                      <a:srgbClr val="002060"/>
                    </a:solidFill>
                  </a:rPr>
                  <a:t>c.</a:t>
                </a:r>
              </a:p>
            </p:txBody>
          </p:sp>
          <p:grpSp>
            <p:nvGrpSpPr>
              <p:cNvPr id="37968" name="Group 119"/>
              <p:cNvGrpSpPr>
                <a:grpSpLocks/>
              </p:cNvGrpSpPr>
              <p:nvPr/>
            </p:nvGrpSpPr>
            <p:grpSpPr bwMode="auto">
              <a:xfrm>
                <a:off x="13244513" y="6510338"/>
                <a:ext cx="7567612" cy="2576512"/>
                <a:chOff x="1543050" y="30094472"/>
                <a:chExt cx="7568081" cy="2576278"/>
              </a:xfrm>
            </p:grpSpPr>
            <p:pic>
              <p:nvPicPr>
                <p:cNvPr id="37969" name="Picture 116" descr="foot 1 bottom.jpg"/>
                <p:cNvPicPr>
                  <a:picLocks noChangeAspect="1"/>
                </p:cNvPicPr>
                <p:nvPr/>
              </p:nvPicPr>
              <p:blipFill>
                <a:blip r:embed="rId11" cstate="print"/>
                <a:srcRect l="9589" b="8150"/>
                <a:stretch>
                  <a:fillRect/>
                </a:stretch>
              </p:blipFill>
              <p:spPr bwMode="auto">
                <a:xfrm>
                  <a:off x="1543050" y="30094472"/>
                  <a:ext cx="2514600" cy="2576278"/>
                </a:xfrm>
                <a:prstGeom prst="rect">
                  <a:avLst/>
                </a:prstGeom>
                <a:noFill/>
                <a:ln w="9525">
                  <a:noFill/>
                  <a:miter lim="800000"/>
                  <a:headEnd/>
                  <a:tailEnd/>
                </a:ln>
              </p:spPr>
            </p:pic>
            <p:pic>
              <p:nvPicPr>
                <p:cNvPr id="37970" name="Picture 117" descr="foot 2 bottom.jpg"/>
                <p:cNvPicPr>
                  <a:picLocks noChangeAspect="1"/>
                </p:cNvPicPr>
                <p:nvPr/>
              </p:nvPicPr>
              <p:blipFill>
                <a:blip r:embed="rId12" cstate="print"/>
                <a:srcRect/>
                <a:stretch>
                  <a:fillRect/>
                </a:stretch>
              </p:blipFill>
              <p:spPr bwMode="auto">
                <a:xfrm>
                  <a:off x="4598670" y="30117478"/>
                  <a:ext cx="1942707" cy="2504503"/>
                </a:xfrm>
                <a:prstGeom prst="rect">
                  <a:avLst/>
                </a:prstGeom>
                <a:noFill/>
                <a:ln w="9525">
                  <a:noFill/>
                  <a:miter lim="800000"/>
                  <a:headEnd/>
                  <a:tailEnd/>
                </a:ln>
              </p:spPr>
            </p:pic>
            <p:pic>
              <p:nvPicPr>
                <p:cNvPr id="37971" name="Picture 118" descr="foot 3 bottom.JPG"/>
                <p:cNvPicPr>
                  <a:picLocks noChangeAspect="1"/>
                </p:cNvPicPr>
                <p:nvPr/>
              </p:nvPicPr>
              <p:blipFill>
                <a:blip r:embed="rId13" cstate="print"/>
                <a:srcRect/>
                <a:stretch>
                  <a:fillRect/>
                </a:stretch>
              </p:blipFill>
              <p:spPr bwMode="auto">
                <a:xfrm>
                  <a:off x="7164324" y="30155674"/>
                  <a:ext cx="1946807" cy="2465545"/>
                </a:xfrm>
                <a:prstGeom prst="rect">
                  <a:avLst/>
                </a:prstGeom>
                <a:noFill/>
                <a:ln w="9525">
                  <a:noFill/>
                  <a:miter lim="800000"/>
                  <a:headEnd/>
                  <a:tailEnd/>
                </a:ln>
              </p:spPr>
            </p:pic>
          </p:grpSp>
        </p:grpSp>
        <p:grpSp>
          <p:nvGrpSpPr>
            <p:cNvPr id="37953" name="Group 88"/>
            <p:cNvGrpSpPr>
              <a:grpSpLocks/>
            </p:cNvGrpSpPr>
            <p:nvPr/>
          </p:nvGrpSpPr>
          <p:grpSpPr bwMode="auto">
            <a:xfrm>
              <a:off x="13468350" y="8886825"/>
              <a:ext cx="7748743" cy="2886070"/>
              <a:chOff x="13411200" y="8915400"/>
              <a:chExt cx="7748743" cy="2886070"/>
            </a:xfrm>
          </p:grpSpPr>
          <p:grpSp>
            <p:nvGrpSpPr>
              <p:cNvPr id="37958" name="Group 80"/>
              <p:cNvGrpSpPr>
                <a:grpSpLocks/>
              </p:cNvGrpSpPr>
              <p:nvPr/>
            </p:nvGrpSpPr>
            <p:grpSpPr bwMode="auto">
              <a:xfrm>
                <a:off x="13434300" y="9315650"/>
                <a:ext cx="7725643" cy="2485820"/>
                <a:chOff x="13434300" y="9058475"/>
                <a:chExt cx="7725643" cy="2485820"/>
              </a:xfrm>
            </p:grpSpPr>
            <p:pic>
              <p:nvPicPr>
                <p:cNvPr id="37962" name="Picture 76" descr="solar a.JPG"/>
                <p:cNvPicPr>
                  <a:picLocks noChangeAspect="1"/>
                </p:cNvPicPr>
                <p:nvPr/>
              </p:nvPicPr>
              <p:blipFill>
                <a:blip r:embed="rId14" cstate="print"/>
                <a:srcRect l="28493" t="10726" r="24064" b="17068"/>
                <a:stretch>
                  <a:fillRect/>
                </a:stretch>
              </p:blipFill>
              <p:spPr bwMode="auto">
                <a:xfrm>
                  <a:off x="13434300" y="9058475"/>
                  <a:ext cx="2077873" cy="2371864"/>
                </a:xfrm>
                <a:prstGeom prst="rect">
                  <a:avLst/>
                </a:prstGeom>
                <a:noFill/>
                <a:ln w="9525">
                  <a:noFill/>
                  <a:miter lim="800000"/>
                  <a:headEnd/>
                  <a:tailEnd/>
                </a:ln>
              </p:spPr>
            </p:pic>
            <p:pic>
              <p:nvPicPr>
                <p:cNvPr id="37963" name="Picture 77" descr="c solar.JPG"/>
                <p:cNvPicPr>
                  <a:picLocks noChangeAspect="1"/>
                </p:cNvPicPr>
                <p:nvPr/>
              </p:nvPicPr>
              <p:blipFill>
                <a:blip r:embed="rId15" cstate="print"/>
                <a:srcRect l="25988" r="15679" b="19738"/>
                <a:stretch>
                  <a:fillRect/>
                </a:stretch>
              </p:blipFill>
              <p:spPr bwMode="auto">
                <a:xfrm>
                  <a:off x="16215489" y="9172783"/>
                  <a:ext cx="2215385" cy="2286134"/>
                </a:xfrm>
                <a:prstGeom prst="rect">
                  <a:avLst/>
                </a:prstGeom>
                <a:noFill/>
                <a:ln w="9525">
                  <a:noFill/>
                  <a:miter lim="800000"/>
                  <a:headEnd/>
                  <a:tailEnd/>
                </a:ln>
              </p:spPr>
            </p:pic>
            <p:pic>
              <p:nvPicPr>
                <p:cNvPr id="37964" name="Picture 79" descr="solar d 1.JPG"/>
                <p:cNvPicPr>
                  <a:picLocks noChangeAspect="1"/>
                </p:cNvPicPr>
                <p:nvPr/>
              </p:nvPicPr>
              <p:blipFill>
                <a:blip r:embed="rId16" cstate="print"/>
                <a:srcRect l="26036" t="439" r="11365" b="5322"/>
                <a:stretch>
                  <a:fillRect/>
                </a:stretch>
              </p:blipFill>
              <p:spPr bwMode="auto">
                <a:xfrm>
                  <a:off x="19059524" y="9172782"/>
                  <a:ext cx="2100419" cy="2371513"/>
                </a:xfrm>
                <a:prstGeom prst="rect">
                  <a:avLst/>
                </a:prstGeom>
                <a:noFill/>
                <a:ln w="9525">
                  <a:noFill/>
                  <a:miter lim="800000"/>
                  <a:headEnd/>
                  <a:tailEnd/>
                </a:ln>
              </p:spPr>
            </p:pic>
          </p:grpSp>
          <p:sp>
            <p:nvSpPr>
              <p:cNvPr id="37959" name="TextBox 123"/>
              <p:cNvSpPr txBox="1">
                <a:spLocks noChangeArrowheads="1"/>
              </p:cNvSpPr>
              <p:nvPr/>
            </p:nvSpPr>
            <p:spPr bwMode="auto">
              <a:xfrm>
                <a:off x="13411200" y="8915400"/>
                <a:ext cx="514350" cy="461963"/>
              </a:xfrm>
              <a:prstGeom prst="rect">
                <a:avLst/>
              </a:prstGeom>
              <a:noFill/>
              <a:ln w="9525">
                <a:noFill/>
                <a:miter lim="800000"/>
                <a:headEnd/>
                <a:tailEnd/>
              </a:ln>
            </p:spPr>
            <p:txBody>
              <a:bodyPr>
                <a:spAutoFit/>
              </a:bodyPr>
              <a:lstStyle/>
              <a:p>
                <a:r>
                  <a:rPr lang="en-US" sz="2400">
                    <a:solidFill>
                      <a:srgbClr val="002060"/>
                    </a:solidFill>
                  </a:rPr>
                  <a:t>d.</a:t>
                </a:r>
              </a:p>
            </p:txBody>
          </p:sp>
          <p:sp>
            <p:nvSpPr>
              <p:cNvPr id="37960" name="TextBox 123"/>
              <p:cNvSpPr txBox="1">
                <a:spLocks noChangeArrowheads="1"/>
              </p:cNvSpPr>
              <p:nvPr/>
            </p:nvSpPr>
            <p:spPr bwMode="auto">
              <a:xfrm>
                <a:off x="16202024" y="8944154"/>
                <a:ext cx="523876" cy="461692"/>
              </a:xfrm>
              <a:prstGeom prst="rect">
                <a:avLst/>
              </a:prstGeom>
              <a:noFill/>
              <a:ln w="9525">
                <a:noFill/>
                <a:miter lim="800000"/>
                <a:headEnd/>
                <a:tailEnd/>
              </a:ln>
            </p:spPr>
            <p:txBody>
              <a:bodyPr wrap="square">
                <a:spAutoFit/>
              </a:bodyPr>
              <a:lstStyle/>
              <a:p>
                <a:r>
                  <a:rPr lang="en-US" sz="2400" dirty="0">
                    <a:solidFill>
                      <a:srgbClr val="002060"/>
                    </a:solidFill>
                  </a:rPr>
                  <a:t>e.</a:t>
                </a:r>
              </a:p>
            </p:txBody>
          </p:sp>
          <p:sp>
            <p:nvSpPr>
              <p:cNvPr id="37961" name="TextBox 123"/>
              <p:cNvSpPr txBox="1">
                <a:spLocks noChangeArrowheads="1"/>
              </p:cNvSpPr>
              <p:nvPr/>
            </p:nvSpPr>
            <p:spPr bwMode="auto">
              <a:xfrm>
                <a:off x="19069050" y="8972548"/>
                <a:ext cx="514350" cy="461963"/>
              </a:xfrm>
              <a:prstGeom prst="rect">
                <a:avLst/>
              </a:prstGeom>
              <a:noFill/>
              <a:ln w="9525">
                <a:noFill/>
                <a:miter lim="800000"/>
                <a:headEnd/>
                <a:tailEnd/>
              </a:ln>
            </p:spPr>
            <p:txBody>
              <a:bodyPr>
                <a:spAutoFit/>
              </a:bodyPr>
              <a:lstStyle/>
              <a:p>
                <a:r>
                  <a:rPr lang="en-US" sz="2400">
                    <a:solidFill>
                      <a:srgbClr val="002060"/>
                    </a:solidFill>
                  </a:rPr>
                  <a:t>f.</a:t>
                </a:r>
              </a:p>
            </p:txBody>
          </p:sp>
        </p:grpSp>
        <p:grpSp>
          <p:nvGrpSpPr>
            <p:cNvPr id="37954" name="Group 93"/>
            <p:cNvGrpSpPr>
              <a:grpSpLocks/>
            </p:cNvGrpSpPr>
            <p:nvPr/>
          </p:nvGrpSpPr>
          <p:grpSpPr bwMode="auto">
            <a:xfrm>
              <a:off x="12287250" y="15544800"/>
              <a:ext cx="9953512" cy="2028825"/>
              <a:chOff x="12401550" y="15401925"/>
              <a:chExt cx="9953512" cy="2028825"/>
            </a:xfrm>
          </p:grpSpPr>
          <p:pic>
            <p:nvPicPr>
              <p:cNvPr id="37955" name="Picture 90" descr="a for poster.jpg"/>
              <p:cNvPicPr>
                <a:picLocks noChangeAspect="1"/>
              </p:cNvPicPr>
              <p:nvPr/>
            </p:nvPicPr>
            <p:blipFill>
              <a:blip r:embed="rId17" cstate="print"/>
              <a:srcRect l="6721" t="24831" r="6723" b="7326"/>
              <a:stretch>
                <a:fillRect/>
              </a:stretch>
            </p:blipFill>
            <p:spPr bwMode="auto">
              <a:xfrm>
                <a:off x="12401550" y="15401925"/>
                <a:ext cx="2943225" cy="2028825"/>
              </a:xfrm>
              <a:prstGeom prst="rect">
                <a:avLst/>
              </a:prstGeom>
              <a:noFill/>
              <a:ln w="9525">
                <a:noFill/>
                <a:miter lim="800000"/>
                <a:headEnd/>
                <a:tailEnd/>
              </a:ln>
            </p:spPr>
          </p:pic>
          <p:pic>
            <p:nvPicPr>
              <p:cNvPr id="37956" name="Picture 91" descr="brumby c for poster.jpg"/>
              <p:cNvPicPr>
                <a:picLocks noChangeAspect="1"/>
              </p:cNvPicPr>
              <p:nvPr/>
            </p:nvPicPr>
            <p:blipFill>
              <a:blip r:embed="rId18" cstate="print"/>
              <a:srcRect l="4970" t="24109" r="7037" b="11414"/>
              <a:stretch>
                <a:fillRect/>
              </a:stretch>
            </p:blipFill>
            <p:spPr bwMode="auto">
              <a:xfrm>
                <a:off x="15601950" y="15487553"/>
                <a:ext cx="3000375" cy="1943196"/>
              </a:xfrm>
              <a:prstGeom prst="rect">
                <a:avLst/>
              </a:prstGeom>
              <a:noFill/>
              <a:ln w="9525">
                <a:noFill/>
                <a:miter lim="800000"/>
                <a:headEnd/>
                <a:tailEnd/>
              </a:ln>
            </p:spPr>
          </p:pic>
          <p:pic>
            <p:nvPicPr>
              <p:cNvPr id="37957" name="Picture 92" descr="d for poster.jpg"/>
              <p:cNvPicPr>
                <a:picLocks noChangeAspect="1"/>
              </p:cNvPicPr>
              <p:nvPr/>
            </p:nvPicPr>
            <p:blipFill>
              <a:blip r:embed="rId19" cstate="print"/>
              <a:srcRect l="8348" t="43195" r="6966" b="7143"/>
              <a:stretch>
                <a:fillRect/>
              </a:stretch>
            </p:blipFill>
            <p:spPr bwMode="auto">
              <a:xfrm>
                <a:off x="18888075" y="15430500"/>
                <a:ext cx="3466987" cy="1943099"/>
              </a:xfrm>
              <a:prstGeom prst="rect">
                <a:avLst/>
              </a:prstGeom>
              <a:noFill/>
              <a:ln w="9525">
                <a:noFill/>
                <a:miter lim="800000"/>
                <a:headEnd/>
                <a:tailEnd/>
              </a:ln>
            </p:spPr>
          </p:pic>
        </p:grpSp>
      </p:grpSp>
      <p:sp>
        <p:nvSpPr>
          <p:cNvPr id="37928" name="TextBox 133"/>
          <p:cNvSpPr txBox="1">
            <a:spLocks noChangeArrowheads="1"/>
          </p:cNvSpPr>
          <p:nvPr/>
        </p:nvSpPr>
        <p:spPr bwMode="auto">
          <a:xfrm>
            <a:off x="11925300" y="15039975"/>
            <a:ext cx="514350" cy="461963"/>
          </a:xfrm>
          <a:prstGeom prst="rect">
            <a:avLst/>
          </a:prstGeom>
          <a:noFill/>
          <a:ln w="9525">
            <a:noFill/>
            <a:miter lim="800000"/>
            <a:headEnd/>
            <a:tailEnd/>
          </a:ln>
        </p:spPr>
        <p:txBody>
          <a:bodyPr>
            <a:spAutoFit/>
          </a:bodyPr>
          <a:lstStyle/>
          <a:p>
            <a:r>
              <a:rPr lang="en-US" sz="2400">
                <a:solidFill>
                  <a:srgbClr val="002060"/>
                </a:solidFill>
              </a:rPr>
              <a:t>d.</a:t>
            </a:r>
          </a:p>
        </p:txBody>
      </p:sp>
      <p:sp>
        <p:nvSpPr>
          <p:cNvPr id="37929" name="TextBox 133"/>
          <p:cNvSpPr txBox="1">
            <a:spLocks noChangeArrowheads="1"/>
          </p:cNvSpPr>
          <p:nvPr/>
        </p:nvSpPr>
        <p:spPr bwMode="auto">
          <a:xfrm>
            <a:off x="15173325" y="15106650"/>
            <a:ext cx="514350" cy="461963"/>
          </a:xfrm>
          <a:prstGeom prst="rect">
            <a:avLst/>
          </a:prstGeom>
          <a:noFill/>
          <a:ln w="9525">
            <a:noFill/>
            <a:miter lim="800000"/>
            <a:headEnd/>
            <a:tailEnd/>
          </a:ln>
        </p:spPr>
        <p:txBody>
          <a:bodyPr>
            <a:spAutoFit/>
          </a:bodyPr>
          <a:lstStyle/>
          <a:p>
            <a:r>
              <a:rPr lang="en-US" sz="2400">
                <a:solidFill>
                  <a:srgbClr val="002060"/>
                </a:solidFill>
              </a:rPr>
              <a:t>e.</a:t>
            </a:r>
          </a:p>
        </p:txBody>
      </p:sp>
      <p:sp>
        <p:nvSpPr>
          <p:cNvPr id="37930" name="TextBox 133"/>
          <p:cNvSpPr txBox="1">
            <a:spLocks noChangeArrowheads="1"/>
          </p:cNvSpPr>
          <p:nvPr/>
        </p:nvSpPr>
        <p:spPr bwMode="auto">
          <a:xfrm>
            <a:off x="18459450" y="15087600"/>
            <a:ext cx="514350" cy="461963"/>
          </a:xfrm>
          <a:prstGeom prst="rect">
            <a:avLst/>
          </a:prstGeom>
          <a:noFill/>
          <a:ln w="9525">
            <a:noFill/>
            <a:miter lim="800000"/>
            <a:headEnd/>
            <a:tailEnd/>
          </a:ln>
        </p:spPr>
        <p:txBody>
          <a:bodyPr>
            <a:spAutoFit/>
          </a:bodyPr>
          <a:lstStyle/>
          <a:p>
            <a:r>
              <a:rPr lang="en-US" sz="2400">
                <a:solidFill>
                  <a:srgbClr val="002060"/>
                </a:solidFill>
              </a:rPr>
              <a:t>f.</a:t>
            </a:r>
          </a:p>
        </p:txBody>
      </p:sp>
      <p:sp>
        <p:nvSpPr>
          <p:cNvPr id="37931" name="TextBox 123"/>
          <p:cNvSpPr txBox="1">
            <a:spLocks noChangeArrowheads="1"/>
          </p:cNvSpPr>
          <p:nvPr/>
        </p:nvSpPr>
        <p:spPr bwMode="auto">
          <a:xfrm>
            <a:off x="14506575" y="26108025"/>
            <a:ext cx="514350" cy="461963"/>
          </a:xfrm>
          <a:prstGeom prst="rect">
            <a:avLst/>
          </a:prstGeom>
          <a:noFill/>
          <a:ln w="9525">
            <a:noFill/>
            <a:miter lim="800000"/>
            <a:headEnd/>
            <a:tailEnd/>
          </a:ln>
        </p:spPr>
        <p:txBody>
          <a:bodyPr>
            <a:spAutoFit/>
          </a:bodyPr>
          <a:lstStyle/>
          <a:p>
            <a:r>
              <a:rPr lang="en-US" sz="2400">
                <a:solidFill>
                  <a:srgbClr val="002060"/>
                </a:solidFill>
              </a:rPr>
              <a:t>b.</a:t>
            </a:r>
          </a:p>
        </p:txBody>
      </p:sp>
      <p:sp>
        <p:nvSpPr>
          <p:cNvPr id="37932" name="TextBox 123"/>
          <p:cNvSpPr txBox="1">
            <a:spLocks noChangeArrowheads="1"/>
          </p:cNvSpPr>
          <p:nvPr/>
        </p:nvSpPr>
        <p:spPr bwMode="auto">
          <a:xfrm>
            <a:off x="17983200" y="26355675"/>
            <a:ext cx="514350" cy="461963"/>
          </a:xfrm>
          <a:prstGeom prst="rect">
            <a:avLst/>
          </a:prstGeom>
          <a:noFill/>
          <a:ln w="9525">
            <a:noFill/>
            <a:miter lim="800000"/>
            <a:headEnd/>
            <a:tailEnd/>
          </a:ln>
        </p:spPr>
        <p:txBody>
          <a:bodyPr>
            <a:spAutoFit/>
          </a:bodyPr>
          <a:lstStyle/>
          <a:p>
            <a:r>
              <a:rPr lang="en-US" sz="2400">
                <a:solidFill>
                  <a:srgbClr val="002060"/>
                </a:solidFill>
              </a:rPr>
              <a:t>c.</a:t>
            </a:r>
          </a:p>
        </p:txBody>
      </p:sp>
      <p:grpSp>
        <p:nvGrpSpPr>
          <p:cNvPr id="37933" name="Group 108"/>
          <p:cNvGrpSpPr>
            <a:grpSpLocks/>
          </p:cNvGrpSpPr>
          <p:nvPr/>
        </p:nvGrpSpPr>
        <p:grpSpPr bwMode="auto">
          <a:xfrm>
            <a:off x="25158700" y="6581775"/>
            <a:ext cx="6213475" cy="4854575"/>
            <a:chOff x="24839613" y="6581775"/>
            <a:chExt cx="6213475" cy="4854575"/>
          </a:xfrm>
        </p:grpSpPr>
        <p:pic>
          <p:nvPicPr>
            <p:cNvPr id="37944" name="Picture 63" descr="ppt feet-digital cushions.jpg"/>
            <p:cNvPicPr>
              <a:picLocks noChangeAspect="1"/>
            </p:cNvPicPr>
            <p:nvPr/>
          </p:nvPicPr>
          <p:blipFill>
            <a:blip r:embed="rId20" cstate="print"/>
            <a:srcRect l="1964"/>
            <a:stretch>
              <a:fillRect/>
            </a:stretch>
          </p:blipFill>
          <p:spPr bwMode="auto">
            <a:xfrm>
              <a:off x="24839613" y="6621463"/>
              <a:ext cx="6213475" cy="4814887"/>
            </a:xfrm>
            <a:prstGeom prst="rect">
              <a:avLst/>
            </a:prstGeom>
            <a:noFill/>
            <a:ln w="9525">
              <a:noFill/>
              <a:miter lim="800000"/>
              <a:headEnd/>
              <a:tailEnd/>
            </a:ln>
          </p:spPr>
        </p:pic>
        <p:sp>
          <p:nvSpPr>
            <p:cNvPr id="37945" name="TextBox 126"/>
            <p:cNvSpPr txBox="1">
              <a:spLocks noChangeArrowheads="1"/>
            </p:cNvSpPr>
            <p:nvPr/>
          </p:nvSpPr>
          <p:spPr bwMode="auto">
            <a:xfrm>
              <a:off x="29375100" y="6600825"/>
              <a:ext cx="514350" cy="461963"/>
            </a:xfrm>
            <a:prstGeom prst="rect">
              <a:avLst/>
            </a:prstGeom>
            <a:noFill/>
            <a:ln w="9525">
              <a:noFill/>
              <a:miter lim="800000"/>
              <a:headEnd/>
              <a:tailEnd/>
            </a:ln>
          </p:spPr>
          <p:txBody>
            <a:bodyPr>
              <a:spAutoFit/>
            </a:bodyPr>
            <a:lstStyle/>
            <a:p>
              <a:r>
                <a:rPr lang="en-US" sz="2400">
                  <a:solidFill>
                    <a:srgbClr val="FFFFFF"/>
                  </a:solidFill>
                </a:rPr>
                <a:t>c.</a:t>
              </a:r>
            </a:p>
          </p:txBody>
        </p:sp>
        <p:sp>
          <p:nvSpPr>
            <p:cNvPr id="37946" name="TextBox 126"/>
            <p:cNvSpPr txBox="1">
              <a:spLocks noChangeArrowheads="1"/>
            </p:cNvSpPr>
            <p:nvPr/>
          </p:nvSpPr>
          <p:spPr bwMode="auto">
            <a:xfrm>
              <a:off x="25984200" y="6581775"/>
              <a:ext cx="514350" cy="461963"/>
            </a:xfrm>
            <a:prstGeom prst="rect">
              <a:avLst/>
            </a:prstGeom>
            <a:noFill/>
            <a:ln w="9525">
              <a:noFill/>
              <a:miter lim="800000"/>
              <a:headEnd/>
              <a:tailEnd/>
            </a:ln>
          </p:spPr>
          <p:txBody>
            <a:bodyPr>
              <a:spAutoFit/>
            </a:bodyPr>
            <a:lstStyle/>
            <a:p>
              <a:r>
                <a:rPr lang="en-US" sz="2400">
                  <a:solidFill>
                    <a:srgbClr val="FFFFFF"/>
                  </a:solidFill>
                </a:rPr>
                <a:t>a.</a:t>
              </a:r>
            </a:p>
          </p:txBody>
        </p:sp>
        <p:sp>
          <p:nvSpPr>
            <p:cNvPr id="37947" name="TextBox 126"/>
            <p:cNvSpPr txBox="1">
              <a:spLocks noChangeArrowheads="1"/>
            </p:cNvSpPr>
            <p:nvPr/>
          </p:nvSpPr>
          <p:spPr bwMode="auto">
            <a:xfrm>
              <a:off x="27603450" y="6581775"/>
              <a:ext cx="514350" cy="461963"/>
            </a:xfrm>
            <a:prstGeom prst="rect">
              <a:avLst/>
            </a:prstGeom>
            <a:noFill/>
            <a:ln w="9525">
              <a:noFill/>
              <a:miter lim="800000"/>
              <a:headEnd/>
              <a:tailEnd/>
            </a:ln>
          </p:spPr>
          <p:txBody>
            <a:bodyPr>
              <a:spAutoFit/>
            </a:bodyPr>
            <a:lstStyle/>
            <a:p>
              <a:r>
                <a:rPr lang="en-US" sz="2400">
                  <a:solidFill>
                    <a:srgbClr val="FFFFFF"/>
                  </a:solidFill>
                </a:rPr>
                <a:t>b.</a:t>
              </a:r>
            </a:p>
          </p:txBody>
        </p:sp>
      </p:grpSp>
      <p:pic>
        <p:nvPicPr>
          <p:cNvPr id="37934" name="Picture 109" descr="Brumby feet compared 3 view-composite.jpg"/>
          <p:cNvPicPr>
            <a:picLocks noChangeAspect="1"/>
          </p:cNvPicPr>
          <p:nvPr/>
        </p:nvPicPr>
        <p:blipFill>
          <a:blip r:embed="rId21" cstate="print"/>
          <a:srcRect/>
          <a:stretch>
            <a:fillRect/>
          </a:stretch>
        </p:blipFill>
        <p:spPr bwMode="auto">
          <a:xfrm>
            <a:off x="25057100" y="26168350"/>
            <a:ext cx="6203950" cy="4714875"/>
          </a:xfrm>
          <a:prstGeom prst="rect">
            <a:avLst/>
          </a:prstGeom>
          <a:noFill/>
          <a:ln w="9525">
            <a:noFill/>
            <a:miter lim="800000"/>
            <a:headEnd/>
            <a:tailEnd/>
          </a:ln>
        </p:spPr>
      </p:pic>
      <p:sp>
        <p:nvSpPr>
          <p:cNvPr id="37935" name="TextBox 69"/>
          <p:cNvSpPr txBox="1">
            <a:spLocks noChangeArrowheads="1"/>
          </p:cNvSpPr>
          <p:nvPr/>
        </p:nvSpPr>
        <p:spPr bwMode="auto">
          <a:xfrm>
            <a:off x="24014113" y="30892750"/>
            <a:ext cx="8305800" cy="1200150"/>
          </a:xfrm>
          <a:prstGeom prst="rect">
            <a:avLst/>
          </a:prstGeom>
          <a:noFill/>
          <a:ln w="9525">
            <a:noFill/>
            <a:miter lim="800000"/>
            <a:headEnd/>
            <a:tailEnd/>
          </a:ln>
        </p:spPr>
        <p:txBody>
          <a:bodyPr>
            <a:spAutoFit/>
          </a:bodyPr>
          <a:lstStyle/>
          <a:p>
            <a:pPr algn="ctr"/>
            <a:r>
              <a:rPr lang="en-US" sz="2400">
                <a:solidFill>
                  <a:srgbClr val="002060"/>
                </a:solidFill>
              </a:rPr>
              <a:t>Figure 11. 3-D Models of Brumby Feet</a:t>
            </a:r>
          </a:p>
          <a:p>
            <a:r>
              <a:rPr lang="en-US" sz="2400">
                <a:solidFill>
                  <a:srgbClr val="002060"/>
                </a:solidFill>
              </a:rPr>
              <a:t>		Column (a) Foot 1, Column (b) Foot 2,</a:t>
            </a:r>
          </a:p>
          <a:p>
            <a:pPr algn="ctr"/>
            <a:r>
              <a:rPr lang="en-US" sz="2400">
                <a:solidFill>
                  <a:srgbClr val="002060"/>
                </a:solidFill>
              </a:rPr>
              <a:t>Column (c) Foot 3</a:t>
            </a:r>
          </a:p>
        </p:txBody>
      </p:sp>
      <p:sp>
        <p:nvSpPr>
          <p:cNvPr id="37936" name="TextBox 123"/>
          <p:cNvSpPr txBox="1">
            <a:spLocks noChangeArrowheads="1"/>
          </p:cNvSpPr>
          <p:nvPr/>
        </p:nvSpPr>
        <p:spPr bwMode="auto">
          <a:xfrm>
            <a:off x="15582900" y="26679525"/>
            <a:ext cx="514350" cy="461963"/>
          </a:xfrm>
          <a:prstGeom prst="rect">
            <a:avLst/>
          </a:prstGeom>
          <a:noFill/>
          <a:ln w="9525">
            <a:noFill/>
            <a:miter lim="800000"/>
            <a:headEnd/>
            <a:tailEnd/>
          </a:ln>
        </p:spPr>
        <p:txBody>
          <a:bodyPr>
            <a:spAutoFit/>
          </a:bodyPr>
          <a:lstStyle/>
          <a:p>
            <a:r>
              <a:rPr lang="en-US" sz="2400">
                <a:solidFill>
                  <a:srgbClr val="002060"/>
                </a:solidFill>
              </a:rPr>
              <a:t>a.</a:t>
            </a:r>
          </a:p>
        </p:txBody>
      </p:sp>
      <p:sp>
        <p:nvSpPr>
          <p:cNvPr id="37937" name="TextBox 123"/>
          <p:cNvSpPr txBox="1">
            <a:spLocks noChangeArrowheads="1"/>
          </p:cNvSpPr>
          <p:nvPr/>
        </p:nvSpPr>
        <p:spPr bwMode="auto">
          <a:xfrm>
            <a:off x="26203275" y="26155650"/>
            <a:ext cx="514350" cy="461963"/>
          </a:xfrm>
          <a:prstGeom prst="rect">
            <a:avLst/>
          </a:prstGeom>
          <a:noFill/>
          <a:ln w="9525">
            <a:noFill/>
            <a:miter lim="800000"/>
            <a:headEnd/>
            <a:tailEnd/>
          </a:ln>
        </p:spPr>
        <p:txBody>
          <a:bodyPr>
            <a:spAutoFit/>
          </a:bodyPr>
          <a:lstStyle/>
          <a:p>
            <a:r>
              <a:rPr lang="en-US" sz="2400">
                <a:solidFill>
                  <a:srgbClr val="FFFFFF"/>
                </a:solidFill>
              </a:rPr>
              <a:t>a.</a:t>
            </a:r>
          </a:p>
        </p:txBody>
      </p:sp>
      <p:sp>
        <p:nvSpPr>
          <p:cNvPr id="37938" name="TextBox 123"/>
          <p:cNvSpPr txBox="1">
            <a:spLocks noChangeArrowheads="1"/>
          </p:cNvSpPr>
          <p:nvPr/>
        </p:nvSpPr>
        <p:spPr bwMode="auto">
          <a:xfrm>
            <a:off x="29584650" y="26165175"/>
            <a:ext cx="514350" cy="461963"/>
          </a:xfrm>
          <a:prstGeom prst="rect">
            <a:avLst/>
          </a:prstGeom>
          <a:noFill/>
          <a:ln w="9525">
            <a:noFill/>
            <a:miter lim="800000"/>
            <a:headEnd/>
            <a:tailEnd/>
          </a:ln>
        </p:spPr>
        <p:txBody>
          <a:bodyPr>
            <a:spAutoFit/>
          </a:bodyPr>
          <a:lstStyle/>
          <a:p>
            <a:r>
              <a:rPr lang="en-US" sz="2400">
                <a:solidFill>
                  <a:srgbClr val="FFFFFF"/>
                </a:solidFill>
              </a:rPr>
              <a:t>c.</a:t>
            </a:r>
          </a:p>
        </p:txBody>
      </p:sp>
      <p:sp>
        <p:nvSpPr>
          <p:cNvPr id="37939" name="TextBox 123"/>
          <p:cNvSpPr txBox="1">
            <a:spLocks noChangeArrowheads="1"/>
          </p:cNvSpPr>
          <p:nvPr/>
        </p:nvSpPr>
        <p:spPr bwMode="auto">
          <a:xfrm>
            <a:off x="27870150" y="26165175"/>
            <a:ext cx="514350" cy="461963"/>
          </a:xfrm>
          <a:prstGeom prst="rect">
            <a:avLst/>
          </a:prstGeom>
          <a:noFill/>
          <a:ln w="9525">
            <a:noFill/>
            <a:miter lim="800000"/>
            <a:headEnd/>
            <a:tailEnd/>
          </a:ln>
        </p:spPr>
        <p:txBody>
          <a:bodyPr>
            <a:spAutoFit/>
          </a:bodyPr>
          <a:lstStyle/>
          <a:p>
            <a:r>
              <a:rPr lang="en-US" sz="2400">
                <a:solidFill>
                  <a:srgbClr val="FFFFFF"/>
                </a:solidFill>
              </a:rPr>
              <a:t>b.</a:t>
            </a:r>
          </a:p>
        </p:txBody>
      </p:sp>
      <p:pic>
        <p:nvPicPr>
          <p:cNvPr id="37940" name="Picture 114" descr="brumby graph.jpg"/>
          <p:cNvPicPr>
            <a:picLocks noChangeAspect="1"/>
          </p:cNvPicPr>
          <p:nvPr/>
        </p:nvPicPr>
        <p:blipFill>
          <a:blip r:embed="rId22" cstate="print"/>
          <a:srcRect/>
          <a:stretch>
            <a:fillRect/>
          </a:stretch>
        </p:blipFill>
        <p:spPr bwMode="auto">
          <a:xfrm>
            <a:off x="34239200" y="5343525"/>
            <a:ext cx="8332788" cy="6257925"/>
          </a:xfrm>
          <a:prstGeom prst="rect">
            <a:avLst/>
          </a:prstGeom>
          <a:noFill/>
          <a:ln w="9525">
            <a:noFill/>
            <a:miter lim="800000"/>
            <a:headEnd/>
            <a:tailEnd/>
          </a:ln>
        </p:spPr>
      </p:pic>
      <p:pic>
        <p:nvPicPr>
          <p:cNvPr id="37941" name="Picture 116" descr="brumby table.jpg"/>
          <p:cNvPicPr>
            <a:picLocks noChangeAspect="1"/>
          </p:cNvPicPr>
          <p:nvPr/>
        </p:nvPicPr>
        <p:blipFill>
          <a:blip r:embed="rId23" cstate="print"/>
          <a:srcRect l="1740" t="2386" b="22235"/>
          <a:stretch>
            <a:fillRect/>
          </a:stretch>
        </p:blipFill>
        <p:spPr bwMode="auto">
          <a:xfrm>
            <a:off x="34175700" y="12172950"/>
            <a:ext cx="8221663" cy="5057775"/>
          </a:xfrm>
          <a:prstGeom prst="rect">
            <a:avLst/>
          </a:prstGeom>
          <a:noFill/>
          <a:ln w="9525">
            <a:noFill/>
            <a:miter lim="800000"/>
            <a:headEnd/>
            <a:tailEnd/>
          </a:ln>
        </p:spPr>
      </p:pic>
      <p:sp>
        <p:nvSpPr>
          <p:cNvPr id="37942" name="TextBox 78"/>
          <p:cNvSpPr txBox="1">
            <a:spLocks noChangeArrowheads="1"/>
          </p:cNvSpPr>
          <p:nvPr/>
        </p:nvSpPr>
        <p:spPr bwMode="auto">
          <a:xfrm>
            <a:off x="33520063" y="11715750"/>
            <a:ext cx="8961437" cy="461963"/>
          </a:xfrm>
          <a:prstGeom prst="rect">
            <a:avLst/>
          </a:prstGeom>
          <a:noFill/>
          <a:ln w="9525">
            <a:noFill/>
            <a:miter lim="800000"/>
            <a:headEnd/>
            <a:tailEnd/>
          </a:ln>
        </p:spPr>
        <p:txBody>
          <a:bodyPr>
            <a:spAutoFit/>
          </a:bodyPr>
          <a:lstStyle/>
          <a:p>
            <a:pPr algn="ctr"/>
            <a:r>
              <a:rPr lang="en-US" sz="2400">
                <a:solidFill>
                  <a:srgbClr val="FFFFFF"/>
                </a:solidFill>
              </a:rPr>
              <a:t>	</a:t>
            </a:r>
            <a:r>
              <a:rPr lang="en-US" sz="2400">
                <a:solidFill>
                  <a:srgbClr val="002060"/>
                </a:solidFill>
              </a:rPr>
              <a:t>Figure 9. Volume Data from Brumby Feet</a:t>
            </a:r>
          </a:p>
        </p:txBody>
      </p:sp>
      <p:sp>
        <p:nvSpPr>
          <p:cNvPr id="37943" name="TextBox 80"/>
          <p:cNvSpPr txBox="1">
            <a:spLocks noChangeArrowheads="1"/>
          </p:cNvSpPr>
          <p:nvPr/>
        </p:nvSpPr>
        <p:spPr bwMode="auto">
          <a:xfrm>
            <a:off x="33535938" y="17259300"/>
            <a:ext cx="8961437" cy="831850"/>
          </a:xfrm>
          <a:prstGeom prst="rect">
            <a:avLst/>
          </a:prstGeom>
          <a:noFill/>
          <a:ln w="9525">
            <a:noFill/>
            <a:miter lim="800000"/>
            <a:headEnd/>
            <a:tailEnd/>
          </a:ln>
        </p:spPr>
        <p:txBody>
          <a:bodyPr>
            <a:spAutoFit/>
          </a:bodyPr>
          <a:lstStyle/>
          <a:p>
            <a:pPr algn="ctr"/>
            <a:r>
              <a:rPr lang="en-US" sz="2400">
                <a:solidFill>
                  <a:srgbClr val="FFFFFF"/>
                </a:solidFill>
              </a:rPr>
              <a:t>	</a:t>
            </a:r>
            <a:r>
              <a:rPr lang="en-US" sz="2400">
                <a:solidFill>
                  <a:srgbClr val="002060"/>
                </a:solidFill>
              </a:rPr>
              <a:t>Figure 10. Volumes as Percentages of Distal Phalanx Volume for Brumby Feet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16865</TotalTime>
  <Words>1220</Words>
  <Application>Microsoft Office PowerPoint</Application>
  <PresentationFormat>Custom</PresentationFormat>
  <Paragraphs>216</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Arial Narrow</vt:lpstr>
      <vt:lpstr>Wingdings 2</vt:lpstr>
      <vt:lpstr>Arial Black</vt:lpstr>
      <vt:lpstr>Custom Design</vt:lpstr>
      <vt:lpstr>1_Custom Design</vt:lpstr>
      <vt:lpstr>2_Custom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Ivy</cp:lastModifiedBy>
  <cp:revision>275</cp:revision>
  <dcterms:created xsi:type="dcterms:W3CDTF">2005-05-18T01:24:28Z</dcterms:created>
  <dcterms:modified xsi:type="dcterms:W3CDTF">2013-10-10T16:54:58Z</dcterms:modified>
  <cp:category>Powerpoint poster templates</cp:category>
</cp:coreProperties>
</file>