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TI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media/image31.jpg" ContentType="image/pn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handoutMasterIdLst>
    <p:handoutMasterId r:id="rId88"/>
  </p:handoutMasterIdLst>
  <p:sldIdLst>
    <p:sldId id="257" r:id="rId2"/>
    <p:sldId id="384" r:id="rId3"/>
    <p:sldId id="385" r:id="rId4"/>
    <p:sldId id="294" r:id="rId5"/>
    <p:sldId id="295" r:id="rId6"/>
    <p:sldId id="406" r:id="rId7"/>
    <p:sldId id="407" r:id="rId8"/>
    <p:sldId id="293" r:id="rId9"/>
    <p:sldId id="291" r:id="rId10"/>
    <p:sldId id="292" r:id="rId11"/>
    <p:sldId id="366" r:id="rId12"/>
    <p:sldId id="367" r:id="rId13"/>
    <p:sldId id="260" r:id="rId14"/>
    <p:sldId id="369" r:id="rId15"/>
    <p:sldId id="368" r:id="rId16"/>
    <p:sldId id="266" r:id="rId17"/>
    <p:sldId id="343" r:id="rId18"/>
    <p:sldId id="268" r:id="rId19"/>
    <p:sldId id="262" r:id="rId20"/>
    <p:sldId id="263" r:id="rId21"/>
    <p:sldId id="264" r:id="rId22"/>
    <p:sldId id="265" r:id="rId23"/>
    <p:sldId id="271" r:id="rId24"/>
    <p:sldId id="274" r:id="rId25"/>
    <p:sldId id="396" r:id="rId26"/>
    <p:sldId id="397" r:id="rId27"/>
    <p:sldId id="315" r:id="rId28"/>
    <p:sldId id="279" r:id="rId29"/>
    <p:sldId id="272" r:id="rId30"/>
    <p:sldId id="281" r:id="rId31"/>
    <p:sldId id="282" r:id="rId32"/>
    <p:sldId id="386" r:id="rId33"/>
    <p:sldId id="283" r:id="rId34"/>
    <p:sldId id="284" r:id="rId35"/>
    <p:sldId id="285" r:id="rId36"/>
    <p:sldId id="393" r:id="rId37"/>
    <p:sldId id="408" r:id="rId38"/>
    <p:sldId id="313" r:id="rId39"/>
    <p:sldId id="354" r:id="rId40"/>
    <p:sldId id="287" r:id="rId41"/>
    <p:sldId id="288" r:id="rId42"/>
    <p:sldId id="289" r:id="rId43"/>
    <p:sldId id="286" r:id="rId44"/>
    <p:sldId id="379" r:id="rId45"/>
    <p:sldId id="383" r:id="rId46"/>
    <p:sldId id="356" r:id="rId47"/>
    <p:sldId id="394" r:id="rId48"/>
    <p:sldId id="355" r:id="rId49"/>
    <p:sldId id="370" r:id="rId50"/>
    <p:sldId id="372" r:id="rId51"/>
    <p:sldId id="361" r:id="rId52"/>
    <p:sldId id="412" r:id="rId53"/>
    <p:sldId id="341" r:id="rId54"/>
    <p:sldId id="395" r:id="rId55"/>
    <p:sldId id="378" r:id="rId56"/>
    <p:sldId id="359" r:id="rId57"/>
    <p:sldId id="373" r:id="rId58"/>
    <p:sldId id="380" r:id="rId59"/>
    <p:sldId id="340" r:id="rId60"/>
    <p:sldId id="334" r:id="rId61"/>
    <p:sldId id="387" r:id="rId62"/>
    <p:sldId id="382" r:id="rId63"/>
    <p:sldId id="333" r:id="rId64"/>
    <p:sldId id="424" r:id="rId65"/>
    <p:sldId id="425" r:id="rId66"/>
    <p:sldId id="413" r:id="rId67"/>
    <p:sldId id="414" r:id="rId68"/>
    <p:sldId id="415" r:id="rId69"/>
    <p:sldId id="416" r:id="rId70"/>
    <p:sldId id="417" r:id="rId71"/>
    <p:sldId id="418" r:id="rId72"/>
    <p:sldId id="419" r:id="rId73"/>
    <p:sldId id="402" r:id="rId74"/>
    <p:sldId id="403" r:id="rId75"/>
    <p:sldId id="345" r:id="rId76"/>
    <p:sldId id="410" r:id="rId77"/>
    <p:sldId id="411" r:id="rId78"/>
    <p:sldId id="422" r:id="rId79"/>
    <p:sldId id="423" r:id="rId80"/>
    <p:sldId id="339" r:id="rId81"/>
    <p:sldId id="430" r:id="rId82"/>
    <p:sldId id="431" r:id="rId83"/>
    <p:sldId id="426" r:id="rId84"/>
    <p:sldId id="427" r:id="rId85"/>
    <p:sldId id="428" r:id="rId86"/>
    <p:sldId id="429" r:id="rId87"/>
  </p:sldIdLst>
  <p:sldSz cx="12192000" cy="6858000"/>
  <p:notesSz cx="9601200" cy="7315200"/>
  <p:photoAlbum/>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97A67498-A7F5-4955-93F8-9D0625131FDF}">
          <p14:sldIdLst>
            <p14:sldId id="257"/>
            <p14:sldId id="384"/>
            <p14:sldId id="385"/>
            <p14:sldId id="294"/>
            <p14:sldId id="295"/>
            <p14:sldId id="406"/>
            <p14:sldId id="407"/>
            <p14:sldId id="293"/>
            <p14:sldId id="291"/>
            <p14:sldId id="292"/>
            <p14:sldId id="366"/>
            <p14:sldId id="367"/>
            <p14:sldId id="260"/>
            <p14:sldId id="369"/>
            <p14:sldId id="368"/>
            <p14:sldId id="266"/>
            <p14:sldId id="343"/>
            <p14:sldId id="268"/>
            <p14:sldId id="262"/>
            <p14:sldId id="263"/>
            <p14:sldId id="264"/>
            <p14:sldId id="265"/>
            <p14:sldId id="271"/>
            <p14:sldId id="274"/>
            <p14:sldId id="396"/>
            <p14:sldId id="397"/>
            <p14:sldId id="315"/>
            <p14:sldId id="279"/>
            <p14:sldId id="272"/>
            <p14:sldId id="281"/>
            <p14:sldId id="282"/>
            <p14:sldId id="386"/>
            <p14:sldId id="283"/>
            <p14:sldId id="284"/>
            <p14:sldId id="285"/>
            <p14:sldId id="393"/>
            <p14:sldId id="408"/>
            <p14:sldId id="313"/>
            <p14:sldId id="354"/>
            <p14:sldId id="287"/>
            <p14:sldId id="288"/>
            <p14:sldId id="289"/>
            <p14:sldId id="286"/>
            <p14:sldId id="379"/>
            <p14:sldId id="383"/>
            <p14:sldId id="356"/>
            <p14:sldId id="394"/>
            <p14:sldId id="355"/>
            <p14:sldId id="370"/>
            <p14:sldId id="372"/>
            <p14:sldId id="361"/>
            <p14:sldId id="412"/>
            <p14:sldId id="341"/>
            <p14:sldId id="395"/>
            <p14:sldId id="378"/>
            <p14:sldId id="359"/>
            <p14:sldId id="373"/>
            <p14:sldId id="380"/>
            <p14:sldId id="340"/>
            <p14:sldId id="334"/>
            <p14:sldId id="387"/>
            <p14:sldId id="382"/>
            <p14:sldId id="333"/>
            <p14:sldId id="424"/>
            <p14:sldId id="425"/>
            <p14:sldId id="413"/>
            <p14:sldId id="414"/>
            <p14:sldId id="415"/>
            <p14:sldId id="416"/>
            <p14:sldId id="417"/>
            <p14:sldId id="418"/>
            <p14:sldId id="419"/>
            <p14:sldId id="402"/>
            <p14:sldId id="403"/>
            <p14:sldId id="345"/>
            <p14:sldId id="410"/>
            <p14:sldId id="411"/>
            <p14:sldId id="422"/>
            <p14:sldId id="423"/>
            <p14:sldId id="339"/>
            <p14:sldId id="430"/>
            <p14:sldId id="431"/>
            <p14:sldId id="426"/>
            <p14:sldId id="427"/>
            <p14:sldId id="428"/>
            <p14:sldId id="429"/>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26" autoAdjust="0"/>
    <p:restoredTop sz="94434" autoAdjust="0"/>
  </p:normalViewPr>
  <p:slideViewPr>
    <p:cSldViewPr snapToGrid="0">
      <p:cViewPr varScale="1">
        <p:scale>
          <a:sx n="74" d="100"/>
          <a:sy n="74" d="100"/>
        </p:scale>
        <p:origin x="582" y="54"/>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71" d="100"/>
          <a:sy n="71" d="100"/>
        </p:scale>
        <p:origin x="1908" y="6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handoutMaster" Target="handoutMasters/handoutMaster1.xml"/><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54187"/>
            <a:ext cx="4160520" cy="367030"/>
          </a:xfrm>
          <a:prstGeom prst="rect">
            <a:avLst/>
          </a:prstGeom>
        </p:spPr>
        <p:txBody>
          <a:bodyPr vert="horz" lIns="96661" tIns="48331" rIns="96661" bIns="48331" rtlCol="0"/>
          <a:lstStyle>
            <a:lvl1pPr algn="l">
              <a:defRPr sz="1300"/>
            </a:lvl1pPr>
          </a:lstStyle>
          <a:p>
            <a:r>
              <a:rPr lang="en-US" dirty="0" smtClean="0"/>
              <a:t>Reading the Foot – Thinking Vertically</a:t>
            </a:r>
          </a:p>
          <a:p>
            <a:r>
              <a:rPr lang="en-US" dirty="0" smtClean="0"/>
              <a:t>2020 AFA Convention</a:t>
            </a:r>
            <a:endParaRPr lang="en-US" dirty="0"/>
          </a:p>
        </p:txBody>
      </p:sp>
      <p:sp>
        <p:nvSpPr>
          <p:cNvPr id="3" name="Date Placeholder 2"/>
          <p:cNvSpPr>
            <a:spLocks noGrp="1"/>
          </p:cNvSpPr>
          <p:nvPr>
            <p:ph type="dt" sz="quarter" idx="1"/>
          </p:nvPr>
        </p:nvSpPr>
        <p:spPr>
          <a:xfrm>
            <a:off x="5438458" y="54187"/>
            <a:ext cx="4160520" cy="367030"/>
          </a:xfrm>
          <a:prstGeom prst="rect">
            <a:avLst/>
          </a:prstGeom>
        </p:spPr>
        <p:txBody>
          <a:bodyPr vert="horz" lIns="96661" tIns="48331" rIns="96661" bIns="48331" rtlCol="0"/>
          <a:lstStyle>
            <a:lvl1pPr algn="r">
              <a:defRPr sz="1300"/>
            </a:lvl1pPr>
          </a:lstStyle>
          <a:p>
            <a:fld id="{9DC13817-72BC-421F-92EA-F67C0B2AEC71}" type="datetimeFigureOut">
              <a:rPr lang="en-US" smtClean="0"/>
              <a:t>2/24/2020</a:t>
            </a:fld>
            <a:endParaRPr lang="en-US" dirty="0"/>
          </a:p>
        </p:txBody>
      </p:sp>
      <p:sp>
        <p:nvSpPr>
          <p:cNvPr id="4" name="Footer Placeholder 3"/>
          <p:cNvSpPr>
            <a:spLocks noGrp="1"/>
          </p:cNvSpPr>
          <p:nvPr>
            <p:ph type="ftr" sz="quarter" idx="2"/>
          </p:nvPr>
        </p:nvSpPr>
        <p:spPr>
          <a:xfrm>
            <a:off x="0" y="6785611"/>
            <a:ext cx="4160520" cy="367029"/>
          </a:xfrm>
          <a:prstGeom prst="rect">
            <a:avLst/>
          </a:prstGeom>
        </p:spPr>
        <p:txBody>
          <a:bodyPr vert="horz" lIns="96661" tIns="48331" rIns="96661" bIns="48331" rtlCol="0" anchor="b"/>
          <a:lstStyle>
            <a:lvl1pPr algn="l">
              <a:defRPr sz="1300"/>
            </a:lvl1pPr>
          </a:lstStyle>
          <a:p>
            <a:r>
              <a:rPr lang="en-US" dirty="0" smtClean="0"/>
              <a:t>Pete Ramey</a:t>
            </a:r>
            <a:endParaRPr lang="en-US" dirty="0"/>
          </a:p>
        </p:txBody>
      </p:sp>
      <p:sp>
        <p:nvSpPr>
          <p:cNvPr id="5" name="Slide Number Placeholder 4"/>
          <p:cNvSpPr>
            <a:spLocks noGrp="1"/>
          </p:cNvSpPr>
          <p:nvPr>
            <p:ph type="sldNum" sz="quarter" idx="3"/>
          </p:nvPr>
        </p:nvSpPr>
        <p:spPr>
          <a:xfrm>
            <a:off x="5438458" y="6812704"/>
            <a:ext cx="4160520" cy="367029"/>
          </a:xfrm>
          <a:prstGeom prst="rect">
            <a:avLst/>
          </a:prstGeom>
        </p:spPr>
        <p:txBody>
          <a:bodyPr vert="horz" lIns="96661" tIns="48331" rIns="96661" bIns="48331" rtlCol="0" anchor="b"/>
          <a:lstStyle>
            <a:lvl1pPr algn="r">
              <a:defRPr sz="1300"/>
            </a:lvl1pPr>
          </a:lstStyle>
          <a:p>
            <a:fld id="{BF08621F-6DF8-4CFD-B2F6-F19B81C803E5}" type="slidenum">
              <a:rPr lang="en-US" smtClean="0"/>
              <a:t>‹#›</a:t>
            </a:fld>
            <a:endParaRPr lang="en-US" dirty="0"/>
          </a:p>
        </p:txBody>
      </p:sp>
    </p:spTree>
    <p:extLst>
      <p:ext uri="{BB962C8B-B14F-4D97-AF65-F5344CB8AC3E}">
        <p14:creationId xmlns:p14="http://schemas.microsoft.com/office/powerpoint/2010/main" val="1145172891"/>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4EACBD6-CA0C-41D7-B773-95311CDB3E32}" type="datetimeFigureOut">
              <a:rPr lang="en-US" smtClean="0"/>
              <a:t>2/24/2020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24306C-477B-4ABD-91D9-78F1305BC9E5}" type="slidenum">
              <a:rPr lang="en-US" smtClean="0"/>
              <a:t>‹#›</a:t>
            </a:fld>
            <a:endParaRPr lang="en-US"/>
          </a:p>
        </p:txBody>
      </p:sp>
    </p:spTree>
    <p:extLst>
      <p:ext uri="{BB962C8B-B14F-4D97-AF65-F5344CB8AC3E}">
        <p14:creationId xmlns:p14="http://schemas.microsoft.com/office/powerpoint/2010/main" val="11378730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4EACBD6-CA0C-41D7-B773-95311CDB3E32}" type="datetimeFigureOut">
              <a:rPr lang="en-US" smtClean="0"/>
              <a:t>2/24/2020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24306C-477B-4ABD-91D9-78F1305BC9E5}" type="slidenum">
              <a:rPr lang="en-US" smtClean="0"/>
              <a:t>‹#›</a:t>
            </a:fld>
            <a:endParaRPr lang="en-US"/>
          </a:p>
        </p:txBody>
      </p:sp>
    </p:spTree>
    <p:extLst>
      <p:ext uri="{BB962C8B-B14F-4D97-AF65-F5344CB8AC3E}">
        <p14:creationId xmlns:p14="http://schemas.microsoft.com/office/powerpoint/2010/main" val="27336550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4EACBD6-CA0C-41D7-B773-95311CDB3E32}" type="datetimeFigureOut">
              <a:rPr lang="en-US" smtClean="0"/>
              <a:t>2/24/2020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24306C-477B-4ABD-91D9-78F1305BC9E5}" type="slidenum">
              <a:rPr lang="en-US" smtClean="0"/>
              <a:t>‹#›</a:t>
            </a:fld>
            <a:endParaRPr lang="en-US"/>
          </a:p>
        </p:txBody>
      </p:sp>
    </p:spTree>
    <p:extLst>
      <p:ext uri="{BB962C8B-B14F-4D97-AF65-F5344CB8AC3E}">
        <p14:creationId xmlns:p14="http://schemas.microsoft.com/office/powerpoint/2010/main" val="37383657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4EACBD6-CA0C-41D7-B773-95311CDB3E32}" type="datetimeFigureOut">
              <a:rPr lang="en-US" smtClean="0"/>
              <a:t>2/24/2020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24306C-477B-4ABD-91D9-78F1305BC9E5}" type="slidenum">
              <a:rPr lang="en-US" smtClean="0"/>
              <a:t>‹#›</a:t>
            </a:fld>
            <a:endParaRPr lang="en-US"/>
          </a:p>
        </p:txBody>
      </p:sp>
    </p:spTree>
    <p:extLst>
      <p:ext uri="{BB962C8B-B14F-4D97-AF65-F5344CB8AC3E}">
        <p14:creationId xmlns:p14="http://schemas.microsoft.com/office/powerpoint/2010/main" val="32699998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4EACBD6-CA0C-41D7-B773-95311CDB3E32}" type="datetimeFigureOut">
              <a:rPr lang="en-US" smtClean="0"/>
              <a:t>2/24/2020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24306C-477B-4ABD-91D9-78F1305BC9E5}" type="slidenum">
              <a:rPr lang="en-US" smtClean="0"/>
              <a:t>‹#›</a:t>
            </a:fld>
            <a:endParaRPr lang="en-US"/>
          </a:p>
        </p:txBody>
      </p:sp>
    </p:spTree>
    <p:extLst>
      <p:ext uri="{BB962C8B-B14F-4D97-AF65-F5344CB8AC3E}">
        <p14:creationId xmlns:p14="http://schemas.microsoft.com/office/powerpoint/2010/main" val="36065006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4EACBD6-CA0C-41D7-B773-95311CDB3E32}" type="datetimeFigureOut">
              <a:rPr lang="en-US" smtClean="0"/>
              <a:t>2/24/2020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B24306C-477B-4ABD-91D9-78F1305BC9E5}" type="slidenum">
              <a:rPr lang="en-US" smtClean="0"/>
              <a:t>‹#›</a:t>
            </a:fld>
            <a:endParaRPr lang="en-US"/>
          </a:p>
        </p:txBody>
      </p:sp>
    </p:spTree>
    <p:extLst>
      <p:ext uri="{BB962C8B-B14F-4D97-AF65-F5344CB8AC3E}">
        <p14:creationId xmlns:p14="http://schemas.microsoft.com/office/powerpoint/2010/main" val="15739307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4EACBD6-CA0C-41D7-B773-95311CDB3E32}" type="datetimeFigureOut">
              <a:rPr lang="en-US" smtClean="0"/>
              <a:t>2/24/2020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B24306C-477B-4ABD-91D9-78F1305BC9E5}" type="slidenum">
              <a:rPr lang="en-US" smtClean="0"/>
              <a:t>‹#›</a:t>
            </a:fld>
            <a:endParaRPr lang="en-US"/>
          </a:p>
        </p:txBody>
      </p:sp>
    </p:spTree>
    <p:extLst>
      <p:ext uri="{BB962C8B-B14F-4D97-AF65-F5344CB8AC3E}">
        <p14:creationId xmlns:p14="http://schemas.microsoft.com/office/powerpoint/2010/main" val="39923313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4EACBD6-CA0C-41D7-B773-95311CDB3E32}" type="datetimeFigureOut">
              <a:rPr lang="en-US" smtClean="0"/>
              <a:t>2/24/2020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B24306C-477B-4ABD-91D9-78F1305BC9E5}" type="slidenum">
              <a:rPr lang="en-US" smtClean="0"/>
              <a:t>‹#›</a:t>
            </a:fld>
            <a:endParaRPr lang="en-US"/>
          </a:p>
        </p:txBody>
      </p:sp>
    </p:spTree>
    <p:extLst>
      <p:ext uri="{BB962C8B-B14F-4D97-AF65-F5344CB8AC3E}">
        <p14:creationId xmlns:p14="http://schemas.microsoft.com/office/powerpoint/2010/main" val="25742507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4EACBD6-CA0C-41D7-B773-95311CDB3E32}" type="datetimeFigureOut">
              <a:rPr lang="en-US" smtClean="0"/>
              <a:t>2/24/2020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B24306C-477B-4ABD-91D9-78F1305BC9E5}" type="slidenum">
              <a:rPr lang="en-US" smtClean="0"/>
              <a:t>‹#›</a:t>
            </a:fld>
            <a:endParaRPr lang="en-US"/>
          </a:p>
        </p:txBody>
      </p:sp>
    </p:spTree>
    <p:extLst>
      <p:ext uri="{BB962C8B-B14F-4D97-AF65-F5344CB8AC3E}">
        <p14:creationId xmlns:p14="http://schemas.microsoft.com/office/powerpoint/2010/main" val="37153631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4EACBD6-CA0C-41D7-B773-95311CDB3E32}" type="datetimeFigureOut">
              <a:rPr lang="en-US" smtClean="0"/>
              <a:t>2/24/2020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B24306C-477B-4ABD-91D9-78F1305BC9E5}" type="slidenum">
              <a:rPr lang="en-US" smtClean="0"/>
              <a:t>‹#›</a:t>
            </a:fld>
            <a:endParaRPr lang="en-US"/>
          </a:p>
        </p:txBody>
      </p:sp>
    </p:spTree>
    <p:extLst>
      <p:ext uri="{BB962C8B-B14F-4D97-AF65-F5344CB8AC3E}">
        <p14:creationId xmlns:p14="http://schemas.microsoft.com/office/powerpoint/2010/main" val="23884724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4EACBD6-CA0C-41D7-B773-95311CDB3E32}" type="datetimeFigureOut">
              <a:rPr lang="en-US" smtClean="0"/>
              <a:t>2/24/2020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B24306C-477B-4ABD-91D9-78F1305BC9E5}" type="slidenum">
              <a:rPr lang="en-US" smtClean="0"/>
              <a:t>‹#›</a:t>
            </a:fld>
            <a:endParaRPr lang="en-US"/>
          </a:p>
        </p:txBody>
      </p:sp>
    </p:spTree>
    <p:extLst>
      <p:ext uri="{BB962C8B-B14F-4D97-AF65-F5344CB8AC3E}">
        <p14:creationId xmlns:p14="http://schemas.microsoft.com/office/powerpoint/2010/main" val="10281536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4EACBD6-CA0C-41D7-B773-95311CDB3E32}" type="datetimeFigureOut">
              <a:rPr lang="en-US" smtClean="0"/>
              <a:t>2/24/2020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B24306C-477B-4ABD-91D9-78F1305BC9E5}" type="slidenum">
              <a:rPr lang="en-US" smtClean="0"/>
              <a:t>‹#›</a:t>
            </a:fld>
            <a:endParaRPr lang="en-US"/>
          </a:p>
        </p:txBody>
      </p:sp>
    </p:spTree>
    <p:extLst>
      <p:ext uri="{BB962C8B-B14F-4D97-AF65-F5344CB8AC3E}">
        <p14:creationId xmlns:p14="http://schemas.microsoft.com/office/powerpoint/2010/main" val="2074646441"/>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TIF"/><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image" Target="../media/image61.jpg"/><Relationship Id="rId1" Type="http://schemas.openxmlformats.org/officeDocument/2006/relationships/slideLayout" Target="../slideLayouts/slideLayout7.xml"/><Relationship Id="rId4" Type="http://schemas.openxmlformats.org/officeDocument/2006/relationships/image" Target="../media/image63.jpg"/></Relationships>
</file>

<file path=ppt/slides/_rels/slide6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78.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1) 10 moon3"/>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5334000" y="0"/>
            <a:ext cx="6858000" cy="6858000"/>
          </a:xfrm>
          <a:prstGeom prst="rect">
            <a:avLst/>
          </a:prstGeom>
          <a:noFill/>
          <a:ln>
            <a:noFill/>
          </a:ln>
        </p:spPr>
      </p:pic>
      <p:sp>
        <p:nvSpPr>
          <p:cNvPr id="3" name="TextBox 2"/>
          <p:cNvSpPr txBox="1"/>
          <p:nvPr/>
        </p:nvSpPr>
        <p:spPr>
          <a:xfrm>
            <a:off x="382136" y="477672"/>
            <a:ext cx="4640239" cy="5878532"/>
          </a:xfrm>
          <a:prstGeom prst="rect">
            <a:avLst/>
          </a:prstGeom>
          <a:noFill/>
        </p:spPr>
        <p:txBody>
          <a:bodyPr wrap="square" rtlCol="0">
            <a:spAutoFit/>
          </a:bodyPr>
          <a:lstStyle/>
          <a:p>
            <a:pPr algn="ctr"/>
            <a:r>
              <a:rPr lang="en-US" sz="4800" dirty="0" smtClean="0"/>
              <a:t>Reading the Foot</a:t>
            </a:r>
          </a:p>
          <a:p>
            <a:pPr algn="ctr"/>
            <a:endParaRPr lang="en-US" sz="4800" dirty="0" smtClean="0"/>
          </a:p>
          <a:p>
            <a:pPr algn="ctr"/>
            <a:r>
              <a:rPr lang="en-US" sz="4000" dirty="0" smtClean="0"/>
              <a:t>Thinking Vertically</a:t>
            </a:r>
          </a:p>
          <a:p>
            <a:pPr algn="ctr"/>
            <a:endParaRPr lang="en-US" sz="4000" dirty="0"/>
          </a:p>
          <a:p>
            <a:pPr algn="ctr"/>
            <a:endParaRPr lang="en-US" sz="4000" dirty="0" smtClean="0"/>
          </a:p>
          <a:p>
            <a:pPr algn="ctr"/>
            <a:endParaRPr lang="en-US" sz="4000" dirty="0"/>
          </a:p>
          <a:p>
            <a:pPr algn="ctr"/>
            <a:endParaRPr lang="en-US" sz="4000" dirty="0" smtClean="0"/>
          </a:p>
          <a:p>
            <a:pPr algn="ctr"/>
            <a:endParaRPr lang="en-US" sz="4000" dirty="0"/>
          </a:p>
          <a:p>
            <a:pPr algn="ctr"/>
            <a:r>
              <a:rPr lang="en-US" sz="4000" dirty="0" smtClean="0"/>
              <a:t>Pete Ramey</a:t>
            </a: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69613" y="25758"/>
            <a:ext cx="7022387" cy="6858000"/>
          </a:xfrm>
          <a:prstGeom prst="rect">
            <a:avLst/>
          </a:prstGeom>
        </p:spPr>
      </p:pic>
      <p:sp>
        <p:nvSpPr>
          <p:cNvPr id="5" name="TextBox 4"/>
          <p:cNvSpPr txBox="1"/>
          <p:nvPr/>
        </p:nvSpPr>
        <p:spPr>
          <a:xfrm>
            <a:off x="10396024" y="6649265"/>
            <a:ext cx="1463041" cy="276999"/>
          </a:xfrm>
          <a:prstGeom prst="rect">
            <a:avLst/>
          </a:prstGeom>
          <a:noFill/>
        </p:spPr>
        <p:txBody>
          <a:bodyPr wrap="square" rtlCol="0">
            <a:spAutoFit/>
          </a:bodyPr>
          <a:lstStyle/>
          <a:p>
            <a:r>
              <a:rPr lang="en-US" sz="1200" dirty="0" smtClean="0"/>
              <a:t>Alicia Harlov Files</a:t>
            </a:r>
            <a:endParaRPr lang="en-US" sz="1200" dirty="0"/>
          </a:p>
        </p:txBody>
      </p:sp>
      <p:sp>
        <p:nvSpPr>
          <p:cNvPr id="4" name="TextBox 3"/>
          <p:cNvSpPr txBox="1"/>
          <p:nvPr/>
        </p:nvSpPr>
        <p:spPr>
          <a:xfrm>
            <a:off x="8860665" y="2601532"/>
            <a:ext cx="3331335" cy="707886"/>
          </a:xfrm>
          <a:prstGeom prst="rect">
            <a:avLst/>
          </a:prstGeom>
          <a:noFill/>
        </p:spPr>
        <p:txBody>
          <a:bodyPr wrap="square" rtlCol="0">
            <a:spAutoFit/>
          </a:bodyPr>
          <a:lstStyle/>
          <a:p>
            <a:pPr algn="ctr"/>
            <a:r>
              <a:rPr lang="en-US" sz="2000" b="1" dirty="0" smtClean="0">
                <a:solidFill>
                  <a:srgbClr val="FF0000"/>
                </a:solidFill>
              </a:rPr>
              <a:t>Mark and measure to base of hair follicles at center of toe.</a:t>
            </a:r>
            <a:endParaRPr lang="en-US" sz="2000" b="1" dirty="0">
              <a:solidFill>
                <a:srgbClr val="FF0000"/>
              </a:solidFill>
            </a:endParaRPr>
          </a:p>
        </p:txBody>
      </p:sp>
    </p:spTree>
    <p:extLst>
      <p:ext uri="{BB962C8B-B14F-4D97-AF65-F5344CB8AC3E}">
        <p14:creationId xmlns:p14="http://schemas.microsoft.com/office/powerpoint/2010/main" val="328121224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1.5) 14-2.2"/>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rot="10800000">
            <a:off x="3044825" y="0"/>
            <a:ext cx="6102350" cy="6858000"/>
          </a:xfrm>
          <a:prstGeom prst="rect">
            <a:avLst/>
          </a:prstGeom>
          <a:noFill/>
          <a:ln>
            <a:noFill/>
          </a:ln>
        </p:spPr>
      </p:pic>
      <p:sp>
        <p:nvSpPr>
          <p:cNvPr id="3" name="TextBox 2"/>
          <p:cNvSpPr txBox="1"/>
          <p:nvPr/>
        </p:nvSpPr>
        <p:spPr>
          <a:xfrm>
            <a:off x="7385537" y="6471138"/>
            <a:ext cx="1761637" cy="369332"/>
          </a:xfrm>
          <a:prstGeom prst="rect">
            <a:avLst/>
          </a:prstGeom>
          <a:noFill/>
        </p:spPr>
        <p:txBody>
          <a:bodyPr wrap="square" rtlCol="0">
            <a:spAutoFit/>
          </a:bodyPr>
          <a:lstStyle/>
          <a:p>
            <a:r>
              <a:rPr lang="en-US"/>
              <a:t>Pete Ramey Files</a:t>
            </a:r>
            <a:endParaRPr lang="en-US" dirty="0"/>
          </a:p>
        </p:txBody>
      </p:sp>
    </p:spTree>
    <p:extLst>
      <p:ext uri="{BB962C8B-B14F-4D97-AF65-F5344CB8AC3E}">
        <p14:creationId xmlns:p14="http://schemas.microsoft.com/office/powerpoint/2010/main" val="373431202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25717" y="0"/>
            <a:ext cx="7887187" cy="6857999"/>
          </a:xfrm>
          <a:prstGeom prst="rect">
            <a:avLst/>
          </a:prstGeom>
        </p:spPr>
      </p:pic>
      <p:sp>
        <p:nvSpPr>
          <p:cNvPr id="3" name="TextBox 2"/>
          <p:cNvSpPr txBox="1"/>
          <p:nvPr/>
        </p:nvSpPr>
        <p:spPr>
          <a:xfrm>
            <a:off x="8018585" y="6499274"/>
            <a:ext cx="1763431" cy="369332"/>
          </a:xfrm>
          <a:prstGeom prst="rect">
            <a:avLst/>
          </a:prstGeom>
          <a:noFill/>
        </p:spPr>
        <p:txBody>
          <a:bodyPr wrap="none" rtlCol="0">
            <a:spAutoFit/>
          </a:bodyPr>
          <a:lstStyle/>
          <a:p>
            <a:r>
              <a:rPr lang="en-US"/>
              <a:t>Pete Ramey Files</a:t>
            </a:r>
            <a:endParaRPr lang="en-US" dirty="0"/>
          </a:p>
        </p:txBody>
      </p:sp>
    </p:spTree>
    <p:extLst>
      <p:ext uri="{BB962C8B-B14F-4D97-AF65-F5344CB8AC3E}">
        <p14:creationId xmlns:p14="http://schemas.microsoft.com/office/powerpoint/2010/main" val="97536042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24858" y="0"/>
            <a:ext cx="7942284" cy="6858000"/>
          </a:xfrm>
          <a:prstGeom prst="rect">
            <a:avLst/>
          </a:prstGeom>
        </p:spPr>
      </p:pic>
      <p:sp>
        <p:nvSpPr>
          <p:cNvPr id="3" name="TextBox 2"/>
          <p:cNvSpPr txBox="1"/>
          <p:nvPr/>
        </p:nvSpPr>
        <p:spPr>
          <a:xfrm>
            <a:off x="8440615" y="6485206"/>
            <a:ext cx="1763431" cy="369332"/>
          </a:xfrm>
          <a:prstGeom prst="rect">
            <a:avLst/>
          </a:prstGeom>
          <a:noFill/>
        </p:spPr>
        <p:txBody>
          <a:bodyPr wrap="none" rtlCol="0">
            <a:spAutoFit/>
          </a:bodyPr>
          <a:lstStyle/>
          <a:p>
            <a:r>
              <a:rPr lang="en-US"/>
              <a:t>Pete Ramey Files</a:t>
            </a:r>
            <a:endParaRPr lang="en-US" dirty="0"/>
          </a:p>
        </p:txBody>
      </p:sp>
    </p:spTree>
    <p:extLst>
      <p:ext uri="{BB962C8B-B14F-4D97-AF65-F5344CB8AC3E}">
        <p14:creationId xmlns:p14="http://schemas.microsoft.com/office/powerpoint/2010/main" val="93152724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4) 3-12 - Copy"/>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6159500" y="-17530"/>
            <a:ext cx="6032500" cy="6858000"/>
          </a:xfrm>
          <a:prstGeom prst="rect">
            <a:avLst/>
          </a:prstGeom>
          <a:noFill/>
          <a:ln>
            <a:noFill/>
          </a:ln>
        </p:spPr>
      </p:pic>
      <p:sp>
        <p:nvSpPr>
          <p:cNvPr id="4" name="TextBox 3"/>
          <p:cNvSpPr txBox="1"/>
          <p:nvPr/>
        </p:nvSpPr>
        <p:spPr>
          <a:xfrm>
            <a:off x="6709892" y="6471138"/>
            <a:ext cx="5482107" cy="369332"/>
          </a:xfrm>
          <a:prstGeom prst="rect">
            <a:avLst/>
          </a:prstGeom>
          <a:noFill/>
        </p:spPr>
        <p:txBody>
          <a:bodyPr wrap="square" rtlCol="0">
            <a:spAutoFit/>
          </a:bodyPr>
          <a:lstStyle/>
          <a:p>
            <a:r>
              <a:rPr lang="en-US" dirty="0" smtClean="0"/>
              <a:t>Care and Rehabilitation of the Equine Foot</a:t>
            </a:r>
            <a:endParaRPr lang="en-US" dirty="0"/>
          </a:p>
        </p:txBody>
      </p:sp>
      <p:sp>
        <p:nvSpPr>
          <p:cNvPr id="3" name="TextBox 2"/>
          <p:cNvSpPr txBox="1"/>
          <p:nvPr/>
        </p:nvSpPr>
        <p:spPr>
          <a:xfrm>
            <a:off x="0" y="1996229"/>
            <a:ext cx="6159499" cy="2062103"/>
          </a:xfrm>
          <a:prstGeom prst="rect">
            <a:avLst/>
          </a:prstGeom>
          <a:noFill/>
        </p:spPr>
        <p:txBody>
          <a:bodyPr wrap="square" rtlCol="0">
            <a:spAutoFit/>
          </a:bodyPr>
          <a:lstStyle/>
          <a:p>
            <a:r>
              <a:rPr lang="en-US" sz="3200" dirty="0" smtClean="0">
                <a:solidFill>
                  <a:srgbClr val="FFFF00"/>
                </a:solidFill>
              </a:rPr>
              <a:t>“You’ve got to stand for something, </a:t>
            </a:r>
            <a:r>
              <a:rPr lang="en-US" sz="3200" dirty="0" smtClean="0">
                <a:solidFill>
                  <a:srgbClr val="FFFF00"/>
                </a:solidFill>
              </a:rPr>
              <a:t>or you’ll </a:t>
            </a:r>
            <a:r>
              <a:rPr lang="en-US" sz="3200" dirty="0" smtClean="0">
                <a:solidFill>
                  <a:srgbClr val="FFFF00"/>
                </a:solidFill>
              </a:rPr>
              <a:t>fall for anything.”</a:t>
            </a:r>
          </a:p>
          <a:p>
            <a:endParaRPr lang="en-US" sz="3200" dirty="0">
              <a:solidFill>
                <a:srgbClr val="FFFF00"/>
              </a:solidFill>
            </a:endParaRPr>
          </a:p>
          <a:p>
            <a:r>
              <a:rPr lang="en-US" sz="3200" dirty="0">
                <a:solidFill>
                  <a:srgbClr val="FFFF00"/>
                </a:solidFill>
              </a:rPr>
              <a:t> </a:t>
            </a:r>
            <a:r>
              <a:rPr lang="en-US" sz="3200" dirty="0" smtClean="0">
                <a:solidFill>
                  <a:srgbClr val="FFFF00"/>
                </a:solidFill>
              </a:rPr>
              <a:t>                             – Aaron </a:t>
            </a:r>
            <a:r>
              <a:rPr lang="en-US" sz="3200" dirty="0" err="1" smtClean="0">
                <a:solidFill>
                  <a:srgbClr val="FFFF00"/>
                </a:solidFill>
              </a:rPr>
              <a:t>Tippin</a:t>
            </a:r>
            <a:endParaRPr lang="en-US" sz="3200" dirty="0">
              <a:solidFill>
                <a:srgbClr val="FFFF00"/>
              </a:solidFill>
            </a:endParaRPr>
          </a:p>
        </p:txBody>
      </p:sp>
    </p:spTree>
    <p:extLst>
      <p:ext uri="{BB962C8B-B14F-4D97-AF65-F5344CB8AC3E}">
        <p14:creationId xmlns:p14="http://schemas.microsoft.com/office/powerpoint/2010/main" val="163156585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32076" y="0"/>
            <a:ext cx="8759924" cy="6858000"/>
          </a:xfrm>
          <a:prstGeom prst="rect">
            <a:avLst/>
          </a:prstGeom>
        </p:spPr>
      </p:pic>
      <p:sp>
        <p:nvSpPr>
          <p:cNvPr id="3" name="TextBox 2"/>
          <p:cNvSpPr txBox="1"/>
          <p:nvPr/>
        </p:nvSpPr>
        <p:spPr>
          <a:xfrm>
            <a:off x="7811537" y="6485206"/>
            <a:ext cx="4145500" cy="369332"/>
          </a:xfrm>
          <a:prstGeom prst="rect">
            <a:avLst/>
          </a:prstGeom>
          <a:noFill/>
        </p:spPr>
        <p:txBody>
          <a:bodyPr wrap="square" rtlCol="0">
            <a:spAutoFit/>
          </a:bodyPr>
          <a:lstStyle/>
          <a:p>
            <a:r>
              <a:rPr lang="en-US" dirty="0">
                <a:solidFill>
                  <a:schemeClr val="bg1"/>
                </a:solidFill>
              </a:rPr>
              <a:t>Care and Rehabilitation of the Equine Foot</a:t>
            </a:r>
          </a:p>
        </p:txBody>
      </p:sp>
      <p:sp>
        <p:nvSpPr>
          <p:cNvPr id="4" name="TextBox 3"/>
          <p:cNvSpPr txBox="1"/>
          <p:nvPr/>
        </p:nvSpPr>
        <p:spPr>
          <a:xfrm>
            <a:off x="0" y="386369"/>
            <a:ext cx="3432075" cy="5632311"/>
          </a:xfrm>
          <a:prstGeom prst="rect">
            <a:avLst/>
          </a:prstGeom>
          <a:noFill/>
        </p:spPr>
        <p:txBody>
          <a:bodyPr wrap="square" rtlCol="0">
            <a:spAutoFit/>
          </a:bodyPr>
          <a:lstStyle/>
          <a:p>
            <a:r>
              <a:rPr lang="en-US" sz="2400" b="1" dirty="0"/>
              <a:t>Top priority:</a:t>
            </a:r>
          </a:p>
          <a:p>
            <a:endParaRPr lang="en-US" sz="2400" dirty="0"/>
          </a:p>
          <a:p>
            <a:r>
              <a:rPr lang="en-US" sz="2400" dirty="0" smtClean="0"/>
              <a:t>Maintain </a:t>
            </a:r>
            <a:r>
              <a:rPr lang="en-US" sz="2400" dirty="0"/>
              <a:t>1/2”-5/8” thickness of wall, sole, bar material, and sole.</a:t>
            </a:r>
          </a:p>
          <a:p>
            <a:endParaRPr lang="en-US" sz="2400" dirty="0"/>
          </a:p>
          <a:p>
            <a:r>
              <a:rPr lang="en-US" sz="2400" dirty="0"/>
              <a:t>All other hopes and dreams for the foot are secondary. </a:t>
            </a:r>
          </a:p>
          <a:p>
            <a:endParaRPr lang="en-US" sz="2400" dirty="0"/>
          </a:p>
          <a:p>
            <a:r>
              <a:rPr lang="en-US" sz="2400" dirty="0"/>
              <a:t>I believe this is a primary need, whether protecting the corium from the ground, from a boot, or from a shoe.</a:t>
            </a:r>
          </a:p>
        </p:txBody>
      </p:sp>
    </p:spTree>
    <p:extLst>
      <p:ext uri="{BB962C8B-B14F-4D97-AF65-F5344CB8AC3E}">
        <p14:creationId xmlns:p14="http://schemas.microsoft.com/office/powerpoint/2010/main" val="394738888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46274" y="0"/>
            <a:ext cx="8299451" cy="6858000"/>
          </a:xfrm>
          <a:prstGeom prst="rect">
            <a:avLst/>
          </a:prstGeom>
        </p:spPr>
      </p:pic>
      <p:sp>
        <p:nvSpPr>
          <p:cNvPr id="3" name="TextBox 2"/>
          <p:cNvSpPr txBox="1"/>
          <p:nvPr/>
        </p:nvSpPr>
        <p:spPr>
          <a:xfrm>
            <a:off x="8299938" y="6499274"/>
            <a:ext cx="1763431" cy="369332"/>
          </a:xfrm>
          <a:prstGeom prst="rect">
            <a:avLst/>
          </a:prstGeom>
          <a:noFill/>
        </p:spPr>
        <p:txBody>
          <a:bodyPr wrap="none" rtlCol="0">
            <a:spAutoFit/>
          </a:bodyPr>
          <a:lstStyle/>
          <a:p>
            <a:r>
              <a:rPr lang="en-US"/>
              <a:t>Pete Ramey Files</a:t>
            </a:r>
            <a:endParaRPr lang="en-US" dirty="0"/>
          </a:p>
        </p:txBody>
      </p:sp>
    </p:spTree>
    <p:extLst>
      <p:ext uri="{BB962C8B-B14F-4D97-AF65-F5344CB8AC3E}">
        <p14:creationId xmlns:p14="http://schemas.microsoft.com/office/powerpoint/2010/main" val="259025783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89) d15"/>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924050" y="0"/>
            <a:ext cx="8343900" cy="6858000"/>
          </a:xfrm>
          <a:prstGeom prst="rect">
            <a:avLst/>
          </a:prstGeom>
          <a:noFill/>
          <a:ln>
            <a:noFill/>
          </a:ln>
        </p:spPr>
      </p:pic>
      <p:sp>
        <p:nvSpPr>
          <p:cNvPr id="3" name="TextBox 2"/>
          <p:cNvSpPr txBox="1"/>
          <p:nvPr/>
        </p:nvSpPr>
        <p:spPr>
          <a:xfrm>
            <a:off x="6147577" y="6541476"/>
            <a:ext cx="4160819" cy="369332"/>
          </a:xfrm>
          <a:prstGeom prst="rect">
            <a:avLst/>
          </a:prstGeom>
          <a:noFill/>
        </p:spPr>
        <p:txBody>
          <a:bodyPr wrap="none" rtlCol="0">
            <a:spAutoFit/>
          </a:bodyPr>
          <a:lstStyle/>
          <a:p>
            <a:r>
              <a:rPr lang="en-US">
                <a:solidFill>
                  <a:schemeClr val="bg1"/>
                </a:solidFill>
              </a:rPr>
              <a:t>Care and Rehabilitation of the Equine Foot</a:t>
            </a:r>
            <a:endParaRPr lang="en-US" dirty="0">
              <a:solidFill>
                <a:schemeClr val="bg1"/>
              </a:solidFill>
            </a:endParaRPr>
          </a:p>
        </p:txBody>
      </p:sp>
    </p:spTree>
    <p:extLst>
      <p:ext uri="{BB962C8B-B14F-4D97-AF65-F5344CB8AC3E}">
        <p14:creationId xmlns:p14="http://schemas.microsoft.com/office/powerpoint/2010/main" val="282108119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95) d14"/>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733550" y="0"/>
            <a:ext cx="8723313" cy="6858000"/>
          </a:xfrm>
          <a:prstGeom prst="rect">
            <a:avLst/>
          </a:prstGeom>
          <a:noFill/>
          <a:ln>
            <a:noFill/>
          </a:ln>
        </p:spPr>
      </p:pic>
      <p:sp>
        <p:nvSpPr>
          <p:cNvPr id="3" name="TextBox 2"/>
          <p:cNvSpPr txBox="1"/>
          <p:nvPr/>
        </p:nvSpPr>
        <p:spPr>
          <a:xfrm>
            <a:off x="6189785" y="6513342"/>
            <a:ext cx="4610985" cy="369332"/>
          </a:xfrm>
          <a:prstGeom prst="rect">
            <a:avLst/>
          </a:prstGeom>
          <a:noFill/>
        </p:spPr>
        <p:txBody>
          <a:bodyPr wrap="square" rtlCol="0">
            <a:spAutoFit/>
          </a:bodyPr>
          <a:lstStyle/>
          <a:p>
            <a:r>
              <a:rPr lang="en-US" dirty="0">
                <a:solidFill>
                  <a:schemeClr val="bg1"/>
                </a:solidFill>
              </a:rPr>
              <a:t>Care and Rehabilitation of the Equine Foot</a:t>
            </a:r>
          </a:p>
        </p:txBody>
      </p:sp>
    </p:spTree>
    <p:extLst>
      <p:ext uri="{BB962C8B-B14F-4D97-AF65-F5344CB8AC3E}">
        <p14:creationId xmlns:p14="http://schemas.microsoft.com/office/powerpoint/2010/main" val="304526244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96) d16"/>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2800350" y="0"/>
            <a:ext cx="6589713" cy="6858000"/>
          </a:xfrm>
          <a:prstGeom prst="rect">
            <a:avLst/>
          </a:prstGeom>
          <a:noFill/>
          <a:ln>
            <a:noFill/>
          </a:ln>
        </p:spPr>
      </p:pic>
      <p:sp>
        <p:nvSpPr>
          <p:cNvPr id="3" name="TextBox 2"/>
          <p:cNvSpPr txBox="1"/>
          <p:nvPr/>
        </p:nvSpPr>
        <p:spPr>
          <a:xfrm>
            <a:off x="5317588" y="6555545"/>
            <a:ext cx="4695391" cy="369332"/>
          </a:xfrm>
          <a:prstGeom prst="rect">
            <a:avLst/>
          </a:prstGeom>
          <a:noFill/>
        </p:spPr>
        <p:txBody>
          <a:bodyPr wrap="square" rtlCol="0">
            <a:spAutoFit/>
          </a:bodyPr>
          <a:lstStyle/>
          <a:p>
            <a:r>
              <a:rPr lang="en-US" dirty="0">
                <a:solidFill>
                  <a:schemeClr val="bg1"/>
                </a:solidFill>
              </a:rPr>
              <a:t>Care and Rehabilitation of the Equine Foot</a:t>
            </a:r>
          </a:p>
        </p:txBody>
      </p:sp>
    </p:spTree>
    <p:extLst>
      <p:ext uri="{BB962C8B-B14F-4D97-AF65-F5344CB8AC3E}">
        <p14:creationId xmlns:p14="http://schemas.microsoft.com/office/powerpoint/2010/main" val="173494385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5) 20191210_120942"/>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404938" y="0"/>
            <a:ext cx="9382125" cy="6858000"/>
          </a:xfrm>
          <a:prstGeom prst="rect">
            <a:avLst/>
          </a:prstGeom>
          <a:noFill/>
          <a:ln>
            <a:noFill/>
          </a:ln>
        </p:spPr>
      </p:pic>
      <p:sp>
        <p:nvSpPr>
          <p:cNvPr id="3" name="TextBox 2"/>
          <p:cNvSpPr txBox="1"/>
          <p:nvPr/>
        </p:nvSpPr>
        <p:spPr>
          <a:xfrm>
            <a:off x="7680960" y="6555545"/>
            <a:ext cx="4507197" cy="369332"/>
          </a:xfrm>
          <a:prstGeom prst="rect">
            <a:avLst/>
          </a:prstGeom>
          <a:noFill/>
        </p:spPr>
        <p:txBody>
          <a:bodyPr wrap="square" rtlCol="0">
            <a:spAutoFit/>
          </a:bodyPr>
          <a:lstStyle/>
          <a:p>
            <a:r>
              <a:rPr lang="en-US"/>
              <a:t>Debra Taylor, DVM, MS, DACVIM</a:t>
            </a:r>
            <a:endParaRPr lang="en-US" dirty="0"/>
          </a:p>
        </p:txBody>
      </p:sp>
    </p:spTree>
    <p:extLst>
      <p:ext uri="{BB962C8B-B14F-4D97-AF65-F5344CB8AC3E}">
        <p14:creationId xmlns:p14="http://schemas.microsoft.com/office/powerpoint/2010/main" val="104370261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1.95) 7-22"/>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196975" y="-3463"/>
            <a:ext cx="9798050" cy="6858000"/>
          </a:xfrm>
          <a:prstGeom prst="rect">
            <a:avLst/>
          </a:prstGeom>
          <a:noFill/>
          <a:ln>
            <a:noFill/>
          </a:ln>
        </p:spPr>
      </p:pic>
      <p:sp>
        <p:nvSpPr>
          <p:cNvPr id="3" name="TextBox 2"/>
          <p:cNvSpPr txBox="1"/>
          <p:nvPr/>
        </p:nvSpPr>
        <p:spPr>
          <a:xfrm>
            <a:off x="9160445" y="6485205"/>
            <a:ext cx="1808822" cy="369332"/>
          </a:xfrm>
          <a:prstGeom prst="rect">
            <a:avLst/>
          </a:prstGeom>
          <a:noFill/>
        </p:spPr>
        <p:txBody>
          <a:bodyPr wrap="square" rtlCol="0">
            <a:spAutoFit/>
          </a:bodyPr>
          <a:lstStyle/>
          <a:p>
            <a:r>
              <a:rPr lang="en-US" dirty="0" smtClean="0"/>
              <a:t>Pete Ramey Files</a:t>
            </a:r>
            <a:endParaRPr lang="en-US" dirty="0"/>
          </a:p>
        </p:txBody>
      </p:sp>
      <p:cxnSp>
        <p:nvCxnSpPr>
          <p:cNvPr id="7" name="Straight Connector 6"/>
          <p:cNvCxnSpPr/>
          <p:nvPr/>
        </p:nvCxnSpPr>
        <p:spPr>
          <a:xfrm>
            <a:off x="8409904" y="1532585"/>
            <a:ext cx="77273"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10534919" y="3631842"/>
            <a:ext cx="25757" cy="51516"/>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3335628" y="1262130"/>
            <a:ext cx="12879" cy="90152"/>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5473521" y="5318976"/>
            <a:ext cx="115910" cy="2575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4958366" y="1262130"/>
            <a:ext cx="51517"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0218694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6) 20191210_121039"/>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3524250" y="0"/>
            <a:ext cx="5143500" cy="6858000"/>
          </a:xfrm>
          <a:prstGeom prst="rect">
            <a:avLst/>
          </a:prstGeom>
          <a:noFill/>
          <a:ln>
            <a:noFill/>
          </a:ln>
        </p:spPr>
      </p:pic>
      <p:sp>
        <p:nvSpPr>
          <p:cNvPr id="3" name="TextBox 2"/>
          <p:cNvSpPr txBox="1"/>
          <p:nvPr/>
        </p:nvSpPr>
        <p:spPr>
          <a:xfrm>
            <a:off x="8991314" y="6555545"/>
            <a:ext cx="3227037" cy="369332"/>
          </a:xfrm>
          <a:prstGeom prst="rect">
            <a:avLst/>
          </a:prstGeom>
          <a:noFill/>
        </p:spPr>
        <p:txBody>
          <a:bodyPr wrap="none" rtlCol="0">
            <a:spAutoFit/>
          </a:bodyPr>
          <a:lstStyle/>
          <a:p>
            <a:r>
              <a:rPr lang="en-US"/>
              <a:t>Debra Taylor, DVM, MS, DACVIM</a:t>
            </a:r>
            <a:endParaRPr lang="en-US" dirty="0"/>
          </a:p>
        </p:txBody>
      </p:sp>
    </p:spTree>
    <p:extLst>
      <p:ext uri="{BB962C8B-B14F-4D97-AF65-F5344CB8AC3E}">
        <p14:creationId xmlns:p14="http://schemas.microsoft.com/office/powerpoint/2010/main" val="427404928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7) 20191210_120856"/>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801813" y="0"/>
            <a:ext cx="8588375" cy="6858000"/>
          </a:xfrm>
          <a:prstGeom prst="rect">
            <a:avLst/>
          </a:prstGeom>
          <a:noFill/>
          <a:ln>
            <a:noFill/>
          </a:ln>
        </p:spPr>
      </p:pic>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a:off x="1801885" y="0"/>
            <a:ext cx="8588229" cy="6857999"/>
          </a:xfrm>
          <a:prstGeom prst="rect">
            <a:avLst/>
          </a:prstGeom>
        </p:spPr>
      </p:pic>
      <p:sp>
        <p:nvSpPr>
          <p:cNvPr id="4" name="TextBox 3"/>
          <p:cNvSpPr txBox="1"/>
          <p:nvPr/>
        </p:nvSpPr>
        <p:spPr>
          <a:xfrm>
            <a:off x="9045533" y="6569611"/>
            <a:ext cx="3227037" cy="369332"/>
          </a:xfrm>
          <a:prstGeom prst="rect">
            <a:avLst/>
          </a:prstGeom>
          <a:noFill/>
        </p:spPr>
        <p:txBody>
          <a:bodyPr wrap="none" rtlCol="0">
            <a:spAutoFit/>
          </a:bodyPr>
          <a:lstStyle/>
          <a:p>
            <a:r>
              <a:rPr lang="en-US"/>
              <a:t>Debra Taylor, DVM, MS, DACVIM</a:t>
            </a:r>
            <a:endParaRPr lang="en-US" dirty="0"/>
          </a:p>
        </p:txBody>
      </p:sp>
    </p:spTree>
    <p:extLst>
      <p:ext uri="{BB962C8B-B14F-4D97-AF65-F5344CB8AC3E}">
        <p14:creationId xmlns:p14="http://schemas.microsoft.com/office/powerpoint/2010/main" val="277021201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8) 20191210_120914"/>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3060700" y="0"/>
            <a:ext cx="6069013" cy="6858000"/>
          </a:xfrm>
          <a:prstGeom prst="rect">
            <a:avLst/>
          </a:prstGeom>
          <a:noFill/>
          <a:ln>
            <a:noFill/>
          </a:ln>
        </p:spPr>
      </p:pic>
      <p:sp>
        <p:nvSpPr>
          <p:cNvPr id="3" name="TextBox 2"/>
          <p:cNvSpPr txBox="1"/>
          <p:nvPr/>
        </p:nvSpPr>
        <p:spPr>
          <a:xfrm>
            <a:off x="9031463" y="6541478"/>
            <a:ext cx="3227037" cy="369332"/>
          </a:xfrm>
          <a:prstGeom prst="rect">
            <a:avLst/>
          </a:prstGeom>
          <a:noFill/>
        </p:spPr>
        <p:txBody>
          <a:bodyPr wrap="none" rtlCol="0">
            <a:spAutoFit/>
          </a:bodyPr>
          <a:lstStyle/>
          <a:p>
            <a:r>
              <a:rPr lang="en-US"/>
              <a:t>Debra Taylor, DVM, MS, DACVIM</a:t>
            </a:r>
            <a:endParaRPr lang="en-US" dirty="0"/>
          </a:p>
        </p:txBody>
      </p:sp>
    </p:spTree>
    <p:extLst>
      <p:ext uri="{BB962C8B-B14F-4D97-AF65-F5344CB8AC3E}">
        <p14:creationId xmlns:p14="http://schemas.microsoft.com/office/powerpoint/2010/main" val="90108367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 4-26"/>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2384425" y="38637"/>
            <a:ext cx="7423150" cy="6858000"/>
          </a:xfrm>
          <a:prstGeom prst="rect">
            <a:avLst/>
          </a:prstGeom>
          <a:noFill/>
          <a:ln>
            <a:noFill/>
          </a:ln>
        </p:spPr>
      </p:pic>
    </p:spTree>
    <p:extLst>
      <p:ext uri="{BB962C8B-B14F-4D97-AF65-F5344CB8AC3E}">
        <p14:creationId xmlns:p14="http://schemas.microsoft.com/office/powerpoint/2010/main" val="252342122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5) 3-13"/>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2030413" y="0"/>
            <a:ext cx="8129587" cy="6858000"/>
          </a:xfrm>
          <a:prstGeom prst="rect">
            <a:avLst/>
          </a:prstGeom>
          <a:noFill/>
          <a:ln>
            <a:noFill/>
          </a:ln>
        </p:spPr>
      </p:pic>
      <p:sp>
        <p:nvSpPr>
          <p:cNvPr id="3" name="TextBox 2"/>
          <p:cNvSpPr txBox="1"/>
          <p:nvPr/>
        </p:nvSpPr>
        <p:spPr>
          <a:xfrm>
            <a:off x="6095206" y="6488668"/>
            <a:ext cx="4160819" cy="369332"/>
          </a:xfrm>
          <a:prstGeom prst="rect">
            <a:avLst/>
          </a:prstGeom>
          <a:noFill/>
        </p:spPr>
        <p:txBody>
          <a:bodyPr wrap="none" rtlCol="0">
            <a:spAutoFit/>
          </a:bodyPr>
          <a:lstStyle/>
          <a:p>
            <a:r>
              <a:rPr lang="en-US"/>
              <a:t>Care and Rehabilitation of the Equine Foot</a:t>
            </a:r>
            <a:endParaRPr lang="en-US" dirty="0"/>
          </a:p>
        </p:txBody>
      </p:sp>
    </p:spTree>
    <p:extLst>
      <p:ext uri="{BB962C8B-B14F-4D97-AF65-F5344CB8AC3E}">
        <p14:creationId xmlns:p14="http://schemas.microsoft.com/office/powerpoint/2010/main" val="109286204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Screenshot_20181107-184955_Facebook (2)"/>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116013" y="0"/>
            <a:ext cx="9958387" cy="6858000"/>
          </a:xfrm>
          <a:prstGeom prst="rect">
            <a:avLst/>
          </a:prstGeom>
          <a:noFill/>
          <a:ln>
            <a:noFill/>
          </a:ln>
        </p:spPr>
      </p:pic>
    </p:spTree>
    <p:extLst>
      <p:ext uri="{BB962C8B-B14F-4D97-AF65-F5344CB8AC3E}">
        <p14:creationId xmlns:p14="http://schemas.microsoft.com/office/powerpoint/2010/main" val="190170941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 Screenshot_20181107-184955_Facebook (2) lines"/>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116013" y="0"/>
            <a:ext cx="9958387" cy="6858000"/>
          </a:xfrm>
          <a:prstGeom prst="rect">
            <a:avLst/>
          </a:prstGeom>
          <a:noFill/>
          <a:ln>
            <a:noFill/>
          </a:ln>
        </p:spPr>
      </p:pic>
    </p:spTree>
    <p:extLst>
      <p:ext uri="{BB962C8B-B14F-4D97-AF65-F5344CB8AC3E}">
        <p14:creationId xmlns:p14="http://schemas.microsoft.com/office/powerpoint/2010/main" val="111989024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38847" y="23854"/>
            <a:ext cx="8114306" cy="6810292"/>
          </a:xfrm>
          <a:prstGeom prst="rect">
            <a:avLst/>
          </a:prstGeom>
        </p:spPr>
      </p:pic>
    </p:spTree>
    <p:extLst>
      <p:ext uri="{BB962C8B-B14F-4D97-AF65-F5344CB8AC3E}">
        <p14:creationId xmlns:p14="http://schemas.microsoft.com/office/powerpoint/2010/main" val="323081493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6) 3-10"/>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6254750" y="0"/>
            <a:ext cx="5937250" cy="6858000"/>
          </a:xfrm>
          <a:prstGeom prst="rect">
            <a:avLst/>
          </a:prstGeom>
          <a:noFill/>
          <a:ln>
            <a:noFill/>
          </a:ln>
        </p:spPr>
      </p:pic>
      <p:sp>
        <p:nvSpPr>
          <p:cNvPr id="3" name="TextBox 2"/>
          <p:cNvSpPr txBox="1"/>
          <p:nvPr/>
        </p:nvSpPr>
        <p:spPr>
          <a:xfrm>
            <a:off x="112543" y="1533378"/>
            <a:ext cx="6035040" cy="3046988"/>
          </a:xfrm>
          <a:prstGeom prst="rect">
            <a:avLst/>
          </a:prstGeom>
          <a:noFill/>
        </p:spPr>
        <p:txBody>
          <a:bodyPr wrap="square" rtlCol="0">
            <a:spAutoFit/>
          </a:bodyPr>
          <a:lstStyle/>
          <a:p>
            <a:pPr algn="ctr"/>
            <a:endParaRPr lang="en-US" sz="3200" dirty="0" smtClean="0"/>
          </a:p>
          <a:p>
            <a:pPr algn="ctr"/>
            <a:r>
              <a:rPr lang="en-US" sz="3200" dirty="0"/>
              <a:t>W</a:t>
            </a:r>
            <a:r>
              <a:rPr lang="en-US" sz="3200" dirty="0" smtClean="0"/>
              <a:t>hat the solar corium needs most is adequate armor – </a:t>
            </a:r>
          </a:p>
          <a:p>
            <a:pPr algn="ctr"/>
            <a:endParaRPr lang="en-US" sz="3200" dirty="0"/>
          </a:p>
          <a:p>
            <a:pPr algn="ctr"/>
            <a:r>
              <a:rPr lang="en-US" sz="3200" dirty="0" smtClean="0"/>
              <a:t>1/2“- 5/8” thickness of well-callused sole, bar, and frog tissue.</a:t>
            </a:r>
            <a:endParaRPr lang="en-US" sz="3200" dirty="0"/>
          </a:p>
        </p:txBody>
      </p:sp>
    </p:spTree>
    <p:extLst>
      <p:ext uri="{BB962C8B-B14F-4D97-AF65-F5344CB8AC3E}">
        <p14:creationId xmlns:p14="http://schemas.microsoft.com/office/powerpoint/2010/main" val="415072545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3) 4-24"/>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6027737" y="0"/>
            <a:ext cx="6164263" cy="6858000"/>
          </a:xfrm>
          <a:prstGeom prst="rect">
            <a:avLst/>
          </a:prstGeom>
          <a:noFill/>
          <a:ln>
            <a:noFill/>
          </a:ln>
        </p:spPr>
      </p:pic>
      <p:sp>
        <p:nvSpPr>
          <p:cNvPr id="3" name="TextBox 2"/>
          <p:cNvSpPr txBox="1"/>
          <p:nvPr/>
        </p:nvSpPr>
        <p:spPr>
          <a:xfrm>
            <a:off x="126610" y="98474"/>
            <a:ext cx="5781822" cy="7478970"/>
          </a:xfrm>
          <a:prstGeom prst="rect">
            <a:avLst/>
          </a:prstGeom>
          <a:noFill/>
        </p:spPr>
        <p:txBody>
          <a:bodyPr wrap="square" rtlCol="0">
            <a:spAutoFit/>
          </a:bodyPr>
          <a:lstStyle/>
          <a:p>
            <a:pPr algn="ctr"/>
            <a:endParaRPr lang="en-US" sz="3200" dirty="0" smtClean="0"/>
          </a:p>
          <a:p>
            <a:pPr algn="ctr"/>
            <a:r>
              <a:rPr lang="en-US" sz="3200" dirty="0" smtClean="0"/>
              <a:t>And…</a:t>
            </a:r>
          </a:p>
          <a:p>
            <a:pPr algn="ctr"/>
            <a:endParaRPr lang="en-US" sz="3200" dirty="0" smtClean="0"/>
          </a:p>
          <a:p>
            <a:pPr algn="ctr"/>
            <a:r>
              <a:rPr lang="en-US" sz="3200" dirty="0" smtClean="0"/>
              <a:t>The sole, frog, and bar coriums handle pressure well </a:t>
            </a:r>
          </a:p>
          <a:p>
            <a:pPr algn="ctr"/>
            <a:r>
              <a:rPr lang="en-US" sz="3200" dirty="0" smtClean="0"/>
              <a:t>***IF*** that pressure is 100% released whenever the foot is in flight.</a:t>
            </a:r>
          </a:p>
          <a:p>
            <a:pPr algn="ctr"/>
            <a:endParaRPr lang="en-US" sz="3200" dirty="0"/>
          </a:p>
          <a:p>
            <a:pPr algn="ctr"/>
            <a:r>
              <a:rPr lang="en-US" sz="3200" dirty="0" smtClean="0"/>
              <a:t>Steady pressure without release may cause bruising, abscessing, corium damage, P3 remodeling…</a:t>
            </a:r>
          </a:p>
          <a:p>
            <a:pPr algn="ctr"/>
            <a:endParaRPr lang="en-US" sz="3200" dirty="0"/>
          </a:p>
          <a:p>
            <a:pPr algn="ctr"/>
            <a:endParaRPr lang="en-US" sz="3200" dirty="0" smtClean="0"/>
          </a:p>
          <a:p>
            <a:pPr algn="ctr"/>
            <a:endParaRPr lang="en-US" sz="3200" dirty="0"/>
          </a:p>
        </p:txBody>
      </p:sp>
    </p:spTree>
    <p:extLst>
      <p:ext uri="{BB962C8B-B14F-4D97-AF65-F5344CB8AC3E}">
        <p14:creationId xmlns:p14="http://schemas.microsoft.com/office/powerpoint/2010/main" val="326711534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 7-24"/>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2305320" y="-218943"/>
            <a:ext cx="8557811" cy="6451962"/>
          </a:xfrm>
          <a:prstGeom prst="rect">
            <a:avLst/>
          </a:prstGeom>
          <a:noFill/>
          <a:ln>
            <a:noFill/>
          </a:ln>
        </p:spPr>
      </p:pic>
      <p:sp>
        <p:nvSpPr>
          <p:cNvPr id="4" name="TextBox 3"/>
          <p:cNvSpPr txBox="1"/>
          <p:nvPr/>
        </p:nvSpPr>
        <p:spPr>
          <a:xfrm>
            <a:off x="9137859" y="6468761"/>
            <a:ext cx="1871003" cy="369332"/>
          </a:xfrm>
          <a:prstGeom prst="rect">
            <a:avLst/>
          </a:prstGeom>
          <a:noFill/>
        </p:spPr>
        <p:txBody>
          <a:bodyPr wrap="square" rtlCol="0">
            <a:spAutoFit/>
          </a:bodyPr>
          <a:lstStyle/>
          <a:p>
            <a:r>
              <a:rPr lang="en-US" dirty="0" smtClean="0"/>
              <a:t>Pete Ramey Files</a:t>
            </a:r>
            <a:endParaRPr lang="en-US" dirty="0"/>
          </a:p>
        </p:txBody>
      </p:sp>
      <p:cxnSp>
        <p:nvCxnSpPr>
          <p:cNvPr id="5" name="Straight Connector 4"/>
          <p:cNvCxnSpPr/>
          <p:nvPr/>
        </p:nvCxnSpPr>
        <p:spPr>
          <a:xfrm>
            <a:off x="8358389" y="1468192"/>
            <a:ext cx="77273"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0522046" y="3644718"/>
            <a:ext cx="115903" cy="12881"/>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5525033" y="5318973"/>
            <a:ext cx="51516"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3490174" y="1056067"/>
            <a:ext cx="64395" cy="12879"/>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4984124" y="1159099"/>
            <a:ext cx="51515"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2305320" y="6233019"/>
            <a:ext cx="2356927" cy="523220"/>
          </a:xfrm>
          <a:prstGeom prst="rect">
            <a:avLst/>
          </a:prstGeom>
          <a:noFill/>
        </p:spPr>
        <p:txBody>
          <a:bodyPr wrap="none" rtlCol="0">
            <a:spAutoFit/>
          </a:bodyPr>
          <a:lstStyle/>
          <a:p>
            <a:r>
              <a:rPr lang="en-US" sz="2800" b="1" dirty="0">
                <a:solidFill>
                  <a:srgbClr val="FFFF00"/>
                </a:solidFill>
              </a:rPr>
              <a:t>6</a:t>
            </a:r>
            <a:r>
              <a:rPr lang="en-US" sz="2800" b="1" dirty="0" smtClean="0">
                <a:solidFill>
                  <a:srgbClr val="FFFF00"/>
                </a:solidFill>
              </a:rPr>
              <a:t> months later</a:t>
            </a:r>
            <a:endParaRPr lang="en-US" sz="2800" b="1" dirty="0">
              <a:solidFill>
                <a:srgbClr val="FFFF00"/>
              </a:solidFill>
            </a:endParaRPr>
          </a:p>
        </p:txBody>
      </p:sp>
    </p:spTree>
    <p:extLst>
      <p:ext uri="{BB962C8B-B14F-4D97-AF65-F5344CB8AC3E}">
        <p14:creationId xmlns:p14="http://schemas.microsoft.com/office/powerpoint/2010/main" val="334023782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8) 3-12"/>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6159500" y="0"/>
            <a:ext cx="6032500" cy="6858000"/>
          </a:xfrm>
          <a:prstGeom prst="rect">
            <a:avLst/>
          </a:prstGeom>
          <a:noFill/>
          <a:ln>
            <a:noFill/>
          </a:ln>
        </p:spPr>
      </p:pic>
      <p:sp>
        <p:nvSpPr>
          <p:cNvPr id="3" name="TextBox 2"/>
          <p:cNvSpPr txBox="1"/>
          <p:nvPr/>
        </p:nvSpPr>
        <p:spPr>
          <a:xfrm>
            <a:off x="257578" y="334851"/>
            <a:ext cx="5756856" cy="6247864"/>
          </a:xfrm>
          <a:prstGeom prst="rect">
            <a:avLst/>
          </a:prstGeom>
          <a:noFill/>
        </p:spPr>
        <p:txBody>
          <a:bodyPr wrap="square" rtlCol="0">
            <a:spAutoFit/>
          </a:bodyPr>
          <a:lstStyle/>
          <a:p>
            <a:pPr algn="ctr"/>
            <a:r>
              <a:rPr lang="en-US" sz="4000" dirty="0" smtClean="0">
                <a:solidFill>
                  <a:srgbClr val="FFFF00"/>
                </a:solidFill>
              </a:rPr>
              <a:t>We will discuss numerous tactics for building adequate sole thickness…</a:t>
            </a:r>
          </a:p>
          <a:p>
            <a:pPr algn="ctr"/>
            <a:endParaRPr lang="en-US" sz="4000" dirty="0">
              <a:solidFill>
                <a:srgbClr val="FFFF00"/>
              </a:solidFill>
            </a:endParaRPr>
          </a:p>
          <a:p>
            <a:pPr algn="ctr"/>
            <a:r>
              <a:rPr lang="en-US" sz="4000" dirty="0" smtClean="0">
                <a:solidFill>
                  <a:srgbClr val="FFFF00"/>
                </a:solidFill>
              </a:rPr>
              <a:t>… but the most important one is being sure you never trim sole from a thin-soled horse (same with thin frogs and thin bars).</a:t>
            </a:r>
            <a:endParaRPr lang="en-US" sz="4000" dirty="0">
              <a:solidFill>
                <a:srgbClr val="FFFF00"/>
              </a:solidFill>
            </a:endParaRPr>
          </a:p>
        </p:txBody>
      </p:sp>
    </p:spTree>
    <p:extLst>
      <p:ext uri="{BB962C8B-B14F-4D97-AF65-F5344CB8AC3E}">
        <p14:creationId xmlns:p14="http://schemas.microsoft.com/office/powerpoint/2010/main" val="70206164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8.2 ) 3-12"/>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6159500" y="0"/>
            <a:ext cx="6032500" cy="6858000"/>
          </a:xfrm>
          <a:prstGeom prst="rect">
            <a:avLst/>
          </a:prstGeom>
          <a:noFill/>
          <a:ln>
            <a:noFill/>
          </a:ln>
        </p:spPr>
      </p:pic>
      <p:sp>
        <p:nvSpPr>
          <p:cNvPr id="3" name="TextBox 2"/>
          <p:cNvSpPr txBox="1"/>
          <p:nvPr/>
        </p:nvSpPr>
        <p:spPr>
          <a:xfrm>
            <a:off x="0" y="167427"/>
            <a:ext cx="6159500" cy="6678751"/>
          </a:xfrm>
          <a:prstGeom prst="rect">
            <a:avLst/>
          </a:prstGeom>
          <a:noFill/>
        </p:spPr>
        <p:txBody>
          <a:bodyPr wrap="square" rtlCol="0">
            <a:spAutoFit/>
          </a:bodyPr>
          <a:lstStyle/>
          <a:p>
            <a:pPr algn="ctr"/>
            <a:r>
              <a:rPr lang="en-US" sz="4000" dirty="0" smtClean="0"/>
              <a:t>What tricks people into excessively thinning  soles?</a:t>
            </a:r>
          </a:p>
          <a:p>
            <a:pPr algn="ctr"/>
            <a:r>
              <a:rPr lang="en-US" sz="4000" dirty="0" smtClean="0"/>
              <a:t>Or – </a:t>
            </a:r>
            <a:r>
              <a:rPr lang="en-US" sz="4000" i="1" dirty="0" smtClean="0">
                <a:solidFill>
                  <a:srgbClr val="FFC000"/>
                </a:solidFill>
              </a:rPr>
              <a:t>why do people cut sole from thin-soled horses</a:t>
            </a:r>
            <a:r>
              <a:rPr lang="en-US" sz="4000" dirty="0" smtClean="0">
                <a:solidFill>
                  <a:srgbClr val="FFC000"/>
                </a:solidFill>
              </a:rPr>
              <a:t>?</a:t>
            </a:r>
          </a:p>
          <a:p>
            <a:pPr algn="ctr"/>
            <a:endParaRPr lang="en-US" sz="3200" dirty="0" smtClean="0"/>
          </a:p>
          <a:p>
            <a:pPr marL="514350" indent="-514350">
              <a:buAutoNum type="arabicParenR"/>
            </a:pPr>
            <a:r>
              <a:rPr lang="en-US" sz="2800" dirty="0" smtClean="0"/>
              <a:t>Foot with deep CE appears “too long”</a:t>
            </a:r>
          </a:p>
          <a:p>
            <a:pPr marL="514350" indent="-514350">
              <a:buAutoNum type="arabicParenR"/>
            </a:pPr>
            <a:r>
              <a:rPr lang="en-US" sz="2800" dirty="0" smtClean="0"/>
              <a:t>Exfoliation</a:t>
            </a:r>
          </a:p>
          <a:p>
            <a:pPr marL="514350" indent="-514350">
              <a:buAutoNum type="arabicParenR"/>
            </a:pPr>
            <a:r>
              <a:rPr lang="en-US" sz="2800" dirty="0" smtClean="0"/>
              <a:t>Trimming down into sole and wall to find “clean” white line.</a:t>
            </a:r>
          </a:p>
          <a:p>
            <a:pPr marL="514350" indent="-514350">
              <a:buAutoNum type="arabicParenR"/>
            </a:pPr>
            <a:r>
              <a:rPr lang="en-US" sz="2800" dirty="0" smtClean="0"/>
              <a:t>Relief of sole pressure (but remember it is pressure to the solar </a:t>
            </a:r>
            <a:r>
              <a:rPr lang="en-US" sz="2800" u="sng" dirty="0" smtClean="0"/>
              <a:t>corium</a:t>
            </a:r>
            <a:r>
              <a:rPr lang="en-US" sz="2800" dirty="0" smtClean="0"/>
              <a:t> we should worry about).</a:t>
            </a:r>
          </a:p>
          <a:p>
            <a:pPr algn="ctr"/>
            <a:endParaRPr lang="en-US" sz="4000" dirty="0"/>
          </a:p>
        </p:txBody>
      </p:sp>
    </p:spTree>
    <p:extLst>
      <p:ext uri="{BB962C8B-B14F-4D97-AF65-F5344CB8AC3E}">
        <p14:creationId xmlns:p14="http://schemas.microsoft.com/office/powerpoint/2010/main" val="156158350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8869"/>
            <a:ext cx="12192000" cy="7046869"/>
          </a:xfrm>
          <a:prstGeom prst="rect">
            <a:avLst/>
          </a:prstGeom>
        </p:spPr>
      </p:pic>
      <p:sp>
        <p:nvSpPr>
          <p:cNvPr id="3" name="TextBox 2"/>
          <p:cNvSpPr txBox="1"/>
          <p:nvPr/>
        </p:nvSpPr>
        <p:spPr>
          <a:xfrm>
            <a:off x="10341735" y="6542466"/>
            <a:ext cx="1820307" cy="369332"/>
          </a:xfrm>
          <a:prstGeom prst="rect">
            <a:avLst/>
          </a:prstGeom>
          <a:noFill/>
        </p:spPr>
        <p:txBody>
          <a:bodyPr wrap="none" rtlCol="0">
            <a:spAutoFit/>
          </a:bodyPr>
          <a:lstStyle/>
          <a:p>
            <a:r>
              <a:rPr lang="en-US" dirty="0" smtClean="0">
                <a:solidFill>
                  <a:schemeClr val="bg1"/>
                </a:solidFill>
              </a:rPr>
              <a:t>Alicia Harlov Files</a:t>
            </a:r>
            <a:endParaRPr lang="en-US" dirty="0">
              <a:solidFill>
                <a:schemeClr val="bg1"/>
              </a:solidFill>
            </a:endParaRPr>
          </a:p>
        </p:txBody>
      </p:sp>
    </p:spTree>
    <p:extLst>
      <p:ext uri="{BB962C8B-B14F-4D97-AF65-F5344CB8AC3E}">
        <p14:creationId xmlns:p14="http://schemas.microsoft.com/office/powerpoint/2010/main" val="205501292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8.3) 3-12"/>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0"/>
            <a:ext cx="6032500" cy="6858000"/>
          </a:xfrm>
          <a:prstGeom prst="rect">
            <a:avLst/>
          </a:prstGeom>
          <a:noFill/>
          <a:ln>
            <a:noFill/>
          </a:ln>
        </p:spPr>
      </p:pic>
      <p:sp>
        <p:nvSpPr>
          <p:cNvPr id="5" name="TextBox 4"/>
          <p:cNvSpPr txBox="1"/>
          <p:nvPr/>
        </p:nvSpPr>
        <p:spPr>
          <a:xfrm>
            <a:off x="6032500" y="0"/>
            <a:ext cx="6060761" cy="6740307"/>
          </a:xfrm>
          <a:prstGeom prst="rect">
            <a:avLst/>
          </a:prstGeom>
          <a:noFill/>
        </p:spPr>
        <p:txBody>
          <a:bodyPr wrap="square" rtlCol="0">
            <a:spAutoFit/>
          </a:bodyPr>
          <a:lstStyle/>
          <a:p>
            <a:pPr algn="ctr"/>
            <a:r>
              <a:rPr lang="en-US" sz="4000" dirty="0" smtClean="0"/>
              <a:t>What tricks people into excessively thinning soles?</a:t>
            </a:r>
          </a:p>
          <a:p>
            <a:endParaRPr lang="en-US" sz="4000" dirty="0"/>
          </a:p>
          <a:p>
            <a:r>
              <a:rPr lang="en-US" sz="2800" dirty="0" smtClean="0"/>
              <a:t>5</a:t>
            </a:r>
            <a:r>
              <a:rPr lang="en-US" sz="2800" dirty="0" smtClean="0"/>
              <a:t>) “Cleaning” or exfoliating.</a:t>
            </a:r>
          </a:p>
          <a:p>
            <a:endParaRPr lang="en-US" sz="2800" dirty="0" smtClean="0"/>
          </a:p>
          <a:p>
            <a:r>
              <a:rPr lang="en-US" sz="2800" dirty="0"/>
              <a:t>6</a:t>
            </a:r>
            <a:r>
              <a:rPr lang="en-US" sz="2800" dirty="0" smtClean="0"/>
              <a:t>) Chasing flared bars and bent or distorted tubules.</a:t>
            </a:r>
          </a:p>
          <a:p>
            <a:endParaRPr lang="en-US" sz="2800" dirty="0" smtClean="0"/>
          </a:p>
          <a:p>
            <a:r>
              <a:rPr lang="en-US" sz="2800" dirty="0"/>
              <a:t>7</a:t>
            </a:r>
            <a:r>
              <a:rPr lang="en-US" sz="2800" dirty="0" smtClean="0"/>
              <a:t>) Attempting to achieve specific heel heights relative to the coronet/hairline location.</a:t>
            </a:r>
          </a:p>
          <a:p>
            <a:endParaRPr lang="en-US" sz="2800" dirty="0" smtClean="0"/>
          </a:p>
          <a:p>
            <a:r>
              <a:rPr lang="en-US" sz="2800" dirty="0"/>
              <a:t>8</a:t>
            </a:r>
            <a:r>
              <a:rPr lang="en-US" sz="2800" dirty="0" smtClean="0"/>
              <a:t>) Bringing weight-bearing back.</a:t>
            </a:r>
          </a:p>
          <a:p>
            <a:pPr algn="ctr"/>
            <a:endParaRPr lang="en-US" sz="3200" dirty="0"/>
          </a:p>
        </p:txBody>
      </p:sp>
    </p:spTree>
    <p:extLst>
      <p:ext uri="{BB962C8B-B14F-4D97-AF65-F5344CB8AC3E}">
        <p14:creationId xmlns:p14="http://schemas.microsoft.com/office/powerpoint/2010/main" val="117129729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8.4) 3-12"/>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6159500" y="0"/>
            <a:ext cx="6032500" cy="6858000"/>
          </a:xfrm>
          <a:prstGeom prst="rect">
            <a:avLst/>
          </a:prstGeom>
          <a:noFill/>
          <a:ln>
            <a:noFill/>
          </a:ln>
        </p:spPr>
      </p:pic>
      <p:sp>
        <p:nvSpPr>
          <p:cNvPr id="3" name="TextBox 2"/>
          <p:cNvSpPr txBox="1"/>
          <p:nvPr/>
        </p:nvSpPr>
        <p:spPr>
          <a:xfrm>
            <a:off x="206062" y="309092"/>
            <a:ext cx="5847008" cy="6247864"/>
          </a:xfrm>
          <a:prstGeom prst="rect">
            <a:avLst/>
          </a:prstGeom>
          <a:noFill/>
        </p:spPr>
        <p:txBody>
          <a:bodyPr wrap="square" rtlCol="0">
            <a:spAutoFit/>
          </a:bodyPr>
          <a:lstStyle/>
          <a:p>
            <a:pPr algn="ctr"/>
            <a:r>
              <a:rPr lang="en-US" sz="4000" dirty="0" smtClean="0"/>
              <a:t>What tricks people into excessively thinning sole?</a:t>
            </a:r>
          </a:p>
          <a:p>
            <a:endParaRPr lang="en-US" sz="3200" dirty="0" smtClean="0"/>
          </a:p>
          <a:p>
            <a:r>
              <a:rPr lang="en-US" sz="3200" dirty="0" smtClean="0"/>
              <a:t>9) Trimming toe walls to a specific length relative to the current location of the hairline.</a:t>
            </a:r>
          </a:p>
          <a:p>
            <a:endParaRPr lang="en-US" sz="3200" dirty="0"/>
          </a:p>
          <a:p>
            <a:r>
              <a:rPr lang="en-US" sz="3200" dirty="0" smtClean="0"/>
              <a:t>10) “Standing up” a flared or rotated foot.</a:t>
            </a:r>
          </a:p>
          <a:p>
            <a:endParaRPr lang="en-US" sz="3200" dirty="0"/>
          </a:p>
          <a:p>
            <a:r>
              <a:rPr lang="en-US" sz="3200" dirty="0" smtClean="0"/>
              <a:t>11) Deep CE – making the foot look more normal externally.</a:t>
            </a:r>
            <a:endParaRPr lang="en-US" sz="3200" dirty="0"/>
          </a:p>
        </p:txBody>
      </p:sp>
    </p:spTree>
    <p:extLst>
      <p:ext uri="{BB962C8B-B14F-4D97-AF65-F5344CB8AC3E}">
        <p14:creationId xmlns:p14="http://schemas.microsoft.com/office/powerpoint/2010/main" val="105763773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8.6 ) 3-12"/>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0"/>
            <a:ext cx="6032500" cy="6858000"/>
          </a:xfrm>
          <a:prstGeom prst="rect">
            <a:avLst/>
          </a:prstGeom>
          <a:noFill/>
          <a:ln>
            <a:noFill/>
          </a:ln>
        </p:spPr>
      </p:pic>
      <p:sp>
        <p:nvSpPr>
          <p:cNvPr id="3" name="TextBox 2"/>
          <p:cNvSpPr txBox="1"/>
          <p:nvPr/>
        </p:nvSpPr>
        <p:spPr>
          <a:xfrm>
            <a:off x="6156102" y="128789"/>
            <a:ext cx="6035898" cy="6247864"/>
          </a:xfrm>
          <a:prstGeom prst="rect">
            <a:avLst/>
          </a:prstGeom>
          <a:noFill/>
        </p:spPr>
        <p:txBody>
          <a:bodyPr wrap="square" rtlCol="0">
            <a:spAutoFit/>
          </a:bodyPr>
          <a:lstStyle/>
          <a:p>
            <a:pPr algn="ctr"/>
            <a:endParaRPr lang="en-US" sz="4000" dirty="0" smtClean="0"/>
          </a:p>
          <a:p>
            <a:pPr algn="ctr"/>
            <a:r>
              <a:rPr lang="en-US" sz="4000" dirty="0" smtClean="0"/>
              <a:t>We can’t have it all. Usually we have to just pick a #1 priority.</a:t>
            </a:r>
          </a:p>
          <a:p>
            <a:pPr algn="ctr"/>
            <a:endParaRPr lang="en-US" sz="4000" dirty="0"/>
          </a:p>
          <a:p>
            <a:pPr algn="ctr"/>
            <a:endParaRPr lang="en-US" sz="4000" dirty="0" smtClean="0"/>
          </a:p>
          <a:p>
            <a:pPr algn="ctr"/>
            <a:endParaRPr lang="en-US" sz="4000" dirty="0"/>
          </a:p>
          <a:p>
            <a:pPr algn="ctr"/>
            <a:r>
              <a:rPr lang="en-US" sz="4000" dirty="0" smtClean="0"/>
              <a:t>Bare or shod, I tend to pick adequate sole thickness –  1/2”-5/8” (12-15mm) thick. </a:t>
            </a:r>
            <a:endParaRPr lang="en-US" sz="4000" dirty="0"/>
          </a:p>
        </p:txBody>
      </p:sp>
    </p:spTree>
    <p:extLst>
      <p:ext uri="{BB962C8B-B14F-4D97-AF65-F5344CB8AC3E}">
        <p14:creationId xmlns:p14="http://schemas.microsoft.com/office/powerpoint/2010/main" val="33712201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40996" y="41744"/>
            <a:ext cx="7510007" cy="6774511"/>
          </a:xfrm>
          <a:prstGeom prst="rect">
            <a:avLst/>
          </a:prstGeom>
        </p:spPr>
      </p:pic>
    </p:spTree>
    <p:extLst>
      <p:ext uri="{BB962C8B-B14F-4D97-AF65-F5344CB8AC3E}">
        <p14:creationId xmlns:p14="http://schemas.microsoft.com/office/powerpoint/2010/main" val="200417049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40996" y="41744"/>
            <a:ext cx="7510007" cy="6774511"/>
          </a:xfrm>
          <a:prstGeom prst="rect">
            <a:avLst/>
          </a:prstGeom>
        </p:spPr>
      </p:pic>
      <p:sp>
        <p:nvSpPr>
          <p:cNvPr id="3" name="Freeform 2"/>
          <p:cNvSpPr/>
          <p:nvPr/>
        </p:nvSpPr>
        <p:spPr>
          <a:xfrm>
            <a:off x="4018208" y="2446986"/>
            <a:ext cx="4456091" cy="1841679"/>
          </a:xfrm>
          <a:custGeom>
            <a:avLst/>
            <a:gdLst>
              <a:gd name="connsiteX0" fmla="*/ 0 w 4456091"/>
              <a:gd name="connsiteY0" fmla="*/ 1841679 h 1841679"/>
              <a:gd name="connsiteX1" fmla="*/ 64395 w 4456091"/>
              <a:gd name="connsiteY1" fmla="*/ 1828800 h 1841679"/>
              <a:gd name="connsiteX2" fmla="*/ 103031 w 4456091"/>
              <a:gd name="connsiteY2" fmla="*/ 1815921 h 1841679"/>
              <a:gd name="connsiteX3" fmla="*/ 167426 w 4456091"/>
              <a:gd name="connsiteY3" fmla="*/ 1700011 h 1841679"/>
              <a:gd name="connsiteX4" fmla="*/ 244699 w 4456091"/>
              <a:gd name="connsiteY4" fmla="*/ 1674253 h 1841679"/>
              <a:gd name="connsiteX5" fmla="*/ 283336 w 4456091"/>
              <a:gd name="connsiteY5" fmla="*/ 1648496 h 1841679"/>
              <a:gd name="connsiteX6" fmla="*/ 309093 w 4456091"/>
              <a:gd name="connsiteY6" fmla="*/ 1609859 h 1841679"/>
              <a:gd name="connsiteX7" fmla="*/ 347730 w 4456091"/>
              <a:gd name="connsiteY7" fmla="*/ 1584101 h 1841679"/>
              <a:gd name="connsiteX8" fmla="*/ 399246 w 4456091"/>
              <a:gd name="connsiteY8" fmla="*/ 1493949 h 1841679"/>
              <a:gd name="connsiteX9" fmla="*/ 450761 w 4456091"/>
              <a:gd name="connsiteY9" fmla="*/ 1481070 h 1841679"/>
              <a:gd name="connsiteX10" fmla="*/ 553792 w 4456091"/>
              <a:gd name="connsiteY10" fmla="*/ 1455313 h 1841679"/>
              <a:gd name="connsiteX11" fmla="*/ 566671 w 4456091"/>
              <a:gd name="connsiteY11" fmla="*/ 1416676 h 1841679"/>
              <a:gd name="connsiteX12" fmla="*/ 695460 w 4456091"/>
              <a:gd name="connsiteY12" fmla="*/ 1339403 h 1841679"/>
              <a:gd name="connsiteX13" fmla="*/ 772733 w 4456091"/>
              <a:gd name="connsiteY13" fmla="*/ 1313645 h 1841679"/>
              <a:gd name="connsiteX14" fmla="*/ 811369 w 4456091"/>
              <a:gd name="connsiteY14" fmla="*/ 1236372 h 1841679"/>
              <a:gd name="connsiteX15" fmla="*/ 850006 w 4456091"/>
              <a:gd name="connsiteY15" fmla="*/ 1223493 h 1841679"/>
              <a:gd name="connsiteX16" fmla="*/ 978795 w 4456091"/>
              <a:gd name="connsiteY16" fmla="*/ 1184856 h 1841679"/>
              <a:gd name="connsiteX17" fmla="*/ 1056068 w 4456091"/>
              <a:gd name="connsiteY17" fmla="*/ 1159099 h 1841679"/>
              <a:gd name="connsiteX18" fmla="*/ 1133341 w 4456091"/>
              <a:gd name="connsiteY18" fmla="*/ 1146220 h 1841679"/>
              <a:gd name="connsiteX19" fmla="*/ 1236372 w 4456091"/>
              <a:gd name="connsiteY19" fmla="*/ 1120462 h 1841679"/>
              <a:gd name="connsiteX20" fmla="*/ 1287888 w 4456091"/>
              <a:gd name="connsiteY20" fmla="*/ 1107583 h 1841679"/>
              <a:gd name="connsiteX21" fmla="*/ 1596981 w 4456091"/>
              <a:gd name="connsiteY21" fmla="*/ 1081825 h 1841679"/>
              <a:gd name="connsiteX22" fmla="*/ 1661375 w 4456091"/>
              <a:gd name="connsiteY22" fmla="*/ 1068946 h 1841679"/>
              <a:gd name="connsiteX23" fmla="*/ 1764406 w 4456091"/>
              <a:gd name="connsiteY23" fmla="*/ 1056068 h 1841679"/>
              <a:gd name="connsiteX24" fmla="*/ 1803043 w 4456091"/>
              <a:gd name="connsiteY24" fmla="*/ 1043189 h 1841679"/>
              <a:gd name="connsiteX25" fmla="*/ 1854558 w 4456091"/>
              <a:gd name="connsiteY25" fmla="*/ 1030310 h 1841679"/>
              <a:gd name="connsiteX26" fmla="*/ 1970468 w 4456091"/>
              <a:gd name="connsiteY26" fmla="*/ 1017431 h 1841679"/>
              <a:gd name="connsiteX27" fmla="*/ 2112136 w 4456091"/>
              <a:gd name="connsiteY27" fmla="*/ 978794 h 1841679"/>
              <a:gd name="connsiteX28" fmla="*/ 2215167 w 4456091"/>
              <a:gd name="connsiteY28" fmla="*/ 953037 h 1841679"/>
              <a:gd name="connsiteX29" fmla="*/ 2253803 w 4456091"/>
              <a:gd name="connsiteY29" fmla="*/ 927279 h 1841679"/>
              <a:gd name="connsiteX30" fmla="*/ 2266682 w 4456091"/>
              <a:gd name="connsiteY30" fmla="*/ 888642 h 1841679"/>
              <a:gd name="connsiteX31" fmla="*/ 2305319 w 4456091"/>
              <a:gd name="connsiteY31" fmla="*/ 875763 h 1841679"/>
              <a:gd name="connsiteX32" fmla="*/ 2408350 w 4456091"/>
              <a:gd name="connsiteY32" fmla="*/ 850006 h 1841679"/>
              <a:gd name="connsiteX33" fmla="*/ 2537138 w 4456091"/>
              <a:gd name="connsiteY33" fmla="*/ 811369 h 1841679"/>
              <a:gd name="connsiteX34" fmla="*/ 2665927 w 4456091"/>
              <a:gd name="connsiteY34" fmla="*/ 785611 h 1841679"/>
              <a:gd name="connsiteX35" fmla="*/ 2704564 w 4456091"/>
              <a:gd name="connsiteY35" fmla="*/ 746975 h 1841679"/>
              <a:gd name="connsiteX36" fmla="*/ 2846231 w 4456091"/>
              <a:gd name="connsiteY36" fmla="*/ 708338 h 1841679"/>
              <a:gd name="connsiteX37" fmla="*/ 2884868 w 4456091"/>
              <a:gd name="connsiteY37" fmla="*/ 695459 h 1841679"/>
              <a:gd name="connsiteX38" fmla="*/ 2962141 w 4456091"/>
              <a:gd name="connsiteY38" fmla="*/ 643944 h 1841679"/>
              <a:gd name="connsiteX39" fmla="*/ 3039415 w 4456091"/>
              <a:gd name="connsiteY39" fmla="*/ 605307 h 1841679"/>
              <a:gd name="connsiteX40" fmla="*/ 3142446 w 4456091"/>
              <a:gd name="connsiteY40" fmla="*/ 579549 h 1841679"/>
              <a:gd name="connsiteX41" fmla="*/ 3193961 w 4456091"/>
              <a:gd name="connsiteY41" fmla="*/ 553791 h 1841679"/>
              <a:gd name="connsiteX42" fmla="*/ 3219719 w 4456091"/>
              <a:gd name="connsiteY42" fmla="*/ 515155 h 1841679"/>
              <a:gd name="connsiteX43" fmla="*/ 3258355 w 4456091"/>
              <a:gd name="connsiteY43" fmla="*/ 489397 h 1841679"/>
              <a:gd name="connsiteX44" fmla="*/ 3296992 w 4456091"/>
              <a:gd name="connsiteY44" fmla="*/ 450760 h 1841679"/>
              <a:gd name="connsiteX45" fmla="*/ 3412902 w 4456091"/>
              <a:gd name="connsiteY45" fmla="*/ 386366 h 1841679"/>
              <a:gd name="connsiteX46" fmla="*/ 3464417 w 4456091"/>
              <a:gd name="connsiteY46" fmla="*/ 373487 h 1841679"/>
              <a:gd name="connsiteX47" fmla="*/ 3503054 w 4456091"/>
              <a:gd name="connsiteY47" fmla="*/ 321972 h 1841679"/>
              <a:gd name="connsiteX48" fmla="*/ 3580327 w 4456091"/>
              <a:gd name="connsiteY48" fmla="*/ 283335 h 1841679"/>
              <a:gd name="connsiteX49" fmla="*/ 3631843 w 4456091"/>
              <a:gd name="connsiteY49" fmla="*/ 270456 h 1841679"/>
              <a:gd name="connsiteX50" fmla="*/ 3696237 w 4456091"/>
              <a:gd name="connsiteY50" fmla="*/ 231820 h 1841679"/>
              <a:gd name="connsiteX51" fmla="*/ 3799268 w 4456091"/>
              <a:gd name="connsiteY51" fmla="*/ 206062 h 1841679"/>
              <a:gd name="connsiteX52" fmla="*/ 3837905 w 4456091"/>
              <a:gd name="connsiteY52" fmla="*/ 167425 h 1841679"/>
              <a:gd name="connsiteX53" fmla="*/ 4043967 w 4456091"/>
              <a:gd name="connsiteY53" fmla="*/ 128789 h 1841679"/>
              <a:gd name="connsiteX54" fmla="*/ 4224271 w 4456091"/>
              <a:gd name="connsiteY54" fmla="*/ 64394 h 1841679"/>
              <a:gd name="connsiteX55" fmla="*/ 4340181 w 4456091"/>
              <a:gd name="connsiteY55" fmla="*/ 25758 h 1841679"/>
              <a:gd name="connsiteX56" fmla="*/ 4417454 w 4456091"/>
              <a:gd name="connsiteY56" fmla="*/ 0 h 1841679"/>
              <a:gd name="connsiteX57" fmla="*/ 4456091 w 4456091"/>
              <a:gd name="connsiteY57" fmla="*/ 0 h 1841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4456091" h="1841679">
                <a:moveTo>
                  <a:pt x="0" y="1841679"/>
                </a:moveTo>
                <a:cubicBezTo>
                  <a:pt x="21465" y="1837386"/>
                  <a:pt x="43159" y="1834109"/>
                  <a:pt x="64395" y="1828800"/>
                </a:cubicBezTo>
                <a:cubicBezTo>
                  <a:pt x="77565" y="1825507"/>
                  <a:pt x="95141" y="1826968"/>
                  <a:pt x="103031" y="1815921"/>
                </a:cubicBezTo>
                <a:cubicBezTo>
                  <a:pt x="148889" y="1751720"/>
                  <a:pt x="99971" y="1737487"/>
                  <a:pt x="167426" y="1700011"/>
                </a:cubicBezTo>
                <a:cubicBezTo>
                  <a:pt x="191160" y="1686825"/>
                  <a:pt x="222108" y="1689313"/>
                  <a:pt x="244699" y="1674253"/>
                </a:cubicBezTo>
                <a:lnTo>
                  <a:pt x="283336" y="1648496"/>
                </a:lnTo>
                <a:cubicBezTo>
                  <a:pt x="291922" y="1635617"/>
                  <a:pt x="298148" y="1620804"/>
                  <a:pt x="309093" y="1609859"/>
                </a:cubicBezTo>
                <a:cubicBezTo>
                  <a:pt x="320038" y="1598914"/>
                  <a:pt x="339144" y="1596980"/>
                  <a:pt x="347730" y="1584101"/>
                </a:cubicBezTo>
                <a:cubicBezTo>
                  <a:pt x="388651" y="1522721"/>
                  <a:pt x="323784" y="1537071"/>
                  <a:pt x="399246" y="1493949"/>
                </a:cubicBezTo>
                <a:cubicBezTo>
                  <a:pt x="414614" y="1485167"/>
                  <a:pt x="433482" y="1484910"/>
                  <a:pt x="450761" y="1481070"/>
                </a:cubicBezTo>
                <a:cubicBezTo>
                  <a:pt x="544013" y="1460347"/>
                  <a:pt x="484747" y="1478326"/>
                  <a:pt x="553792" y="1455313"/>
                </a:cubicBezTo>
                <a:cubicBezTo>
                  <a:pt x="558085" y="1442434"/>
                  <a:pt x="557072" y="1426275"/>
                  <a:pt x="566671" y="1416676"/>
                </a:cubicBezTo>
                <a:cubicBezTo>
                  <a:pt x="586833" y="1396514"/>
                  <a:pt x="661580" y="1352955"/>
                  <a:pt x="695460" y="1339403"/>
                </a:cubicBezTo>
                <a:cubicBezTo>
                  <a:pt x="720669" y="1329319"/>
                  <a:pt x="772733" y="1313645"/>
                  <a:pt x="772733" y="1313645"/>
                </a:cubicBezTo>
                <a:cubicBezTo>
                  <a:pt x="781217" y="1288194"/>
                  <a:pt x="788673" y="1254528"/>
                  <a:pt x="811369" y="1236372"/>
                </a:cubicBezTo>
                <a:cubicBezTo>
                  <a:pt x="821970" y="1227891"/>
                  <a:pt x="836953" y="1227223"/>
                  <a:pt x="850006" y="1223493"/>
                </a:cubicBezTo>
                <a:cubicBezTo>
                  <a:pt x="986246" y="1184567"/>
                  <a:pt x="795175" y="1246064"/>
                  <a:pt x="978795" y="1184856"/>
                </a:cubicBezTo>
                <a:cubicBezTo>
                  <a:pt x="978806" y="1184852"/>
                  <a:pt x="1056057" y="1159101"/>
                  <a:pt x="1056068" y="1159099"/>
                </a:cubicBezTo>
                <a:cubicBezTo>
                  <a:pt x="1081826" y="1154806"/>
                  <a:pt x="1107808" y="1151691"/>
                  <a:pt x="1133341" y="1146220"/>
                </a:cubicBezTo>
                <a:cubicBezTo>
                  <a:pt x="1167956" y="1138802"/>
                  <a:pt x="1202028" y="1129048"/>
                  <a:pt x="1236372" y="1120462"/>
                </a:cubicBezTo>
                <a:cubicBezTo>
                  <a:pt x="1253544" y="1116169"/>
                  <a:pt x="1270324" y="1109778"/>
                  <a:pt x="1287888" y="1107583"/>
                </a:cubicBezTo>
                <a:cubicBezTo>
                  <a:pt x="1459209" y="1086168"/>
                  <a:pt x="1356375" y="1096863"/>
                  <a:pt x="1596981" y="1081825"/>
                </a:cubicBezTo>
                <a:cubicBezTo>
                  <a:pt x="1618446" y="1077532"/>
                  <a:pt x="1639740" y="1072274"/>
                  <a:pt x="1661375" y="1068946"/>
                </a:cubicBezTo>
                <a:cubicBezTo>
                  <a:pt x="1695583" y="1063683"/>
                  <a:pt x="1730353" y="1062259"/>
                  <a:pt x="1764406" y="1056068"/>
                </a:cubicBezTo>
                <a:cubicBezTo>
                  <a:pt x="1777763" y="1053640"/>
                  <a:pt x="1789990" y="1046919"/>
                  <a:pt x="1803043" y="1043189"/>
                </a:cubicBezTo>
                <a:cubicBezTo>
                  <a:pt x="1820062" y="1038326"/>
                  <a:pt x="1837064" y="1033001"/>
                  <a:pt x="1854558" y="1030310"/>
                </a:cubicBezTo>
                <a:cubicBezTo>
                  <a:pt x="1892980" y="1024399"/>
                  <a:pt x="1931831" y="1021724"/>
                  <a:pt x="1970468" y="1017431"/>
                </a:cubicBezTo>
                <a:cubicBezTo>
                  <a:pt x="2102368" y="973464"/>
                  <a:pt x="1993818" y="1006098"/>
                  <a:pt x="2112136" y="978794"/>
                </a:cubicBezTo>
                <a:cubicBezTo>
                  <a:pt x="2146630" y="970834"/>
                  <a:pt x="2215167" y="953037"/>
                  <a:pt x="2215167" y="953037"/>
                </a:cubicBezTo>
                <a:cubicBezTo>
                  <a:pt x="2228046" y="944451"/>
                  <a:pt x="2244134" y="939366"/>
                  <a:pt x="2253803" y="927279"/>
                </a:cubicBezTo>
                <a:cubicBezTo>
                  <a:pt x="2262284" y="916678"/>
                  <a:pt x="2257083" y="898241"/>
                  <a:pt x="2266682" y="888642"/>
                </a:cubicBezTo>
                <a:cubicBezTo>
                  <a:pt x="2276281" y="879043"/>
                  <a:pt x="2292222" y="879335"/>
                  <a:pt x="2305319" y="875763"/>
                </a:cubicBezTo>
                <a:cubicBezTo>
                  <a:pt x="2339472" y="866449"/>
                  <a:pt x="2374766" y="861201"/>
                  <a:pt x="2408350" y="850006"/>
                </a:cubicBezTo>
                <a:cubicBezTo>
                  <a:pt x="2457628" y="833580"/>
                  <a:pt x="2488480" y="821101"/>
                  <a:pt x="2537138" y="811369"/>
                </a:cubicBezTo>
                <a:cubicBezTo>
                  <a:pt x="2695026" y="779791"/>
                  <a:pt x="2546271" y="815526"/>
                  <a:pt x="2665927" y="785611"/>
                </a:cubicBezTo>
                <a:cubicBezTo>
                  <a:pt x="2678806" y="772732"/>
                  <a:pt x="2688643" y="755820"/>
                  <a:pt x="2704564" y="746975"/>
                </a:cubicBezTo>
                <a:cubicBezTo>
                  <a:pt x="2749777" y="721857"/>
                  <a:pt x="2797803" y="720445"/>
                  <a:pt x="2846231" y="708338"/>
                </a:cubicBezTo>
                <a:cubicBezTo>
                  <a:pt x="2859401" y="705045"/>
                  <a:pt x="2873001" y="702052"/>
                  <a:pt x="2884868" y="695459"/>
                </a:cubicBezTo>
                <a:cubicBezTo>
                  <a:pt x="2911929" y="680425"/>
                  <a:pt x="2932773" y="653733"/>
                  <a:pt x="2962141" y="643944"/>
                </a:cubicBezTo>
                <a:cubicBezTo>
                  <a:pt x="3059253" y="611573"/>
                  <a:pt x="2939554" y="655238"/>
                  <a:pt x="3039415" y="605307"/>
                </a:cubicBezTo>
                <a:cubicBezTo>
                  <a:pt x="3065817" y="592106"/>
                  <a:pt x="3117952" y="584448"/>
                  <a:pt x="3142446" y="579549"/>
                </a:cubicBezTo>
                <a:cubicBezTo>
                  <a:pt x="3159618" y="570963"/>
                  <a:pt x="3179212" y="566082"/>
                  <a:pt x="3193961" y="553791"/>
                </a:cubicBezTo>
                <a:cubicBezTo>
                  <a:pt x="3205852" y="543882"/>
                  <a:pt x="3208774" y="526100"/>
                  <a:pt x="3219719" y="515155"/>
                </a:cubicBezTo>
                <a:cubicBezTo>
                  <a:pt x="3230664" y="504210"/>
                  <a:pt x="3246464" y="499306"/>
                  <a:pt x="3258355" y="489397"/>
                </a:cubicBezTo>
                <a:cubicBezTo>
                  <a:pt x="3272347" y="477737"/>
                  <a:pt x="3282615" y="461942"/>
                  <a:pt x="3296992" y="450760"/>
                </a:cubicBezTo>
                <a:cubicBezTo>
                  <a:pt x="3350554" y="409100"/>
                  <a:pt x="3360248" y="401410"/>
                  <a:pt x="3412902" y="386366"/>
                </a:cubicBezTo>
                <a:cubicBezTo>
                  <a:pt x="3429921" y="381503"/>
                  <a:pt x="3447245" y="377780"/>
                  <a:pt x="3464417" y="373487"/>
                </a:cubicBezTo>
                <a:cubicBezTo>
                  <a:pt x="3477296" y="356315"/>
                  <a:pt x="3487876" y="337150"/>
                  <a:pt x="3503054" y="321972"/>
                </a:cubicBezTo>
                <a:cubicBezTo>
                  <a:pt x="3525631" y="299395"/>
                  <a:pt x="3550998" y="291715"/>
                  <a:pt x="3580327" y="283335"/>
                </a:cubicBezTo>
                <a:cubicBezTo>
                  <a:pt x="3597346" y="278472"/>
                  <a:pt x="3614671" y="274749"/>
                  <a:pt x="3631843" y="270456"/>
                </a:cubicBezTo>
                <a:cubicBezTo>
                  <a:pt x="3653308" y="257577"/>
                  <a:pt x="3672874" y="240806"/>
                  <a:pt x="3696237" y="231820"/>
                </a:cubicBezTo>
                <a:cubicBezTo>
                  <a:pt x="3729278" y="219112"/>
                  <a:pt x="3799268" y="206062"/>
                  <a:pt x="3799268" y="206062"/>
                </a:cubicBezTo>
                <a:cubicBezTo>
                  <a:pt x="3812147" y="193183"/>
                  <a:pt x="3821983" y="176270"/>
                  <a:pt x="3837905" y="167425"/>
                </a:cubicBezTo>
                <a:cubicBezTo>
                  <a:pt x="3898446" y="133791"/>
                  <a:pt x="3979789" y="135207"/>
                  <a:pt x="4043967" y="128789"/>
                </a:cubicBezTo>
                <a:cubicBezTo>
                  <a:pt x="4150038" y="58074"/>
                  <a:pt x="4090522" y="81113"/>
                  <a:pt x="4224271" y="64394"/>
                </a:cubicBezTo>
                <a:lnTo>
                  <a:pt x="4340181" y="25758"/>
                </a:lnTo>
                <a:cubicBezTo>
                  <a:pt x="4340183" y="25757"/>
                  <a:pt x="4417453" y="0"/>
                  <a:pt x="4417454" y="0"/>
                </a:cubicBezTo>
                <a:lnTo>
                  <a:pt x="4456091" y="0"/>
                </a:lnTo>
              </a:path>
            </a:pathLst>
          </a:cu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6961647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5988" y="481054"/>
            <a:ext cx="9140024" cy="5895892"/>
          </a:xfrm>
          <a:prstGeom prst="rect">
            <a:avLst/>
          </a:prstGeom>
        </p:spPr>
      </p:pic>
      <p:sp>
        <p:nvSpPr>
          <p:cNvPr id="3" name="TextBox 2"/>
          <p:cNvSpPr txBox="1"/>
          <p:nvPr/>
        </p:nvSpPr>
        <p:spPr>
          <a:xfrm>
            <a:off x="3258356" y="4065563"/>
            <a:ext cx="1519870" cy="584775"/>
          </a:xfrm>
          <a:prstGeom prst="rect">
            <a:avLst/>
          </a:prstGeom>
          <a:noFill/>
        </p:spPr>
        <p:txBody>
          <a:bodyPr wrap="square" rtlCol="0">
            <a:spAutoFit/>
          </a:bodyPr>
          <a:lstStyle/>
          <a:p>
            <a:r>
              <a:rPr lang="en-US" sz="3200" dirty="0" smtClean="0">
                <a:solidFill>
                  <a:srgbClr val="FFFF00"/>
                </a:solidFill>
              </a:rPr>
              <a:t>8-9 mm</a:t>
            </a:r>
            <a:endParaRPr lang="en-US" sz="3200" dirty="0">
              <a:solidFill>
                <a:srgbClr val="FFFF00"/>
              </a:solidFill>
            </a:endParaRPr>
          </a:p>
        </p:txBody>
      </p:sp>
    </p:spTree>
    <p:extLst>
      <p:ext uri="{BB962C8B-B14F-4D97-AF65-F5344CB8AC3E}">
        <p14:creationId xmlns:p14="http://schemas.microsoft.com/office/powerpoint/2010/main" val="254906500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5988" y="495120"/>
            <a:ext cx="9140024" cy="5895892"/>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77901" y="5447763"/>
            <a:ext cx="3588111" cy="929182"/>
          </a:xfrm>
          <a:prstGeom prst="rect">
            <a:avLst/>
          </a:prstGeom>
        </p:spPr>
      </p:pic>
      <p:cxnSp>
        <p:nvCxnSpPr>
          <p:cNvPr id="9" name="Straight Arrow Connector 8"/>
          <p:cNvCxnSpPr/>
          <p:nvPr/>
        </p:nvCxnSpPr>
        <p:spPr>
          <a:xfrm>
            <a:off x="5317588" y="5148775"/>
            <a:ext cx="14067" cy="1111348"/>
          </a:xfrm>
          <a:prstGeom prst="straightConnector1">
            <a:avLst/>
          </a:prstGeom>
          <a:ln w="44450">
            <a:solidFill>
              <a:schemeClr val="bg2"/>
            </a:solidFill>
            <a:headEnd w="lg" len="med"/>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7188591" y="5148775"/>
            <a:ext cx="14067" cy="298988"/>
          </a:xfrm>
          <a:prstGeom prst="straightConnector1">
            <a:avLst/>
          </a:prstGeom>
          <a:ln w="41275">
            <a:solidFill>
              <a:schemeClr val="bg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8426177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1.7) 7-21"/>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2034861" y="347725"/>
            <a:ext cx="8095311" cy="6729218"/>
          </a:xfrm>
          <a:prstGeom prst="rect">
            <a:avLst/>
          </a:prstGeom>
          <a:noFill/>
          <a:ln>
            <a:noFill/>
          </a:ln>
        </p:spPr>
      </p:pic>
      <p:cxnSp>
        <p:nvCxnSpPr>
          <p:cNvPr id="4" name="Straight Connector 3"/>
          <p:cNvCxnSpPr/>
          <p:nvPr/>
        </p:nvCxnSpPr>
        <p:spPr>
          <a:xfrm flipH="1">
            <a:off x="4855335" y="2292439"/>
            <a:ext cx="3000778" cy="0"/>
          </a:xfrm>
          <a:prstGeom prst="line">
            <a:avLst/>
          </a:prstGeom>
        </p:spPr>
        <p:style>
          <a:lnRef idx="3">
            <a:schemeClr val="accent4"/>
          </a:lnRef>
          <a:fillRef idx="0">
            <a:schemeClr val="accent4"/>
          </a:fillRef>
          <a:effectRef idx="2">
            <a:schemeClr val="accent4"/>
          </a:effectRef>
          <a:fontRef idx="minor">
            <a:schemeClr val="tx1"/>
          </a:fontRef>
        </p:style>
      </p:cxnSp>
      <p:cxnSp>
        <p:nvCxnSpPr>
          <p:cNvPr id="6" name="Straight Connector 5"/>
          <p:cNvCxnSpPr/>
          <p:nvPr/>
        </p:nvCxnSpPr>
        <p:spPr>
          <a:xfrm flipH="1">
            <a:off x="5866228" y="3406366"/>
            <a:ext cx="1252024" cy="0"/>
          </a:xfrm>
          <a:prstGeom prst="line">
            <a:avLst/>
          </a:prstGeom>
        </p:spPr>
        <p:style>
          <a:lnRef idx="3">
            <a:schemeClr val="accent4"/>
          </a:lnRef>
          <a:fillRef idx="0">
            <a:schemeClr val="accent4"/>
          </a:fillRef>
          <a:effectRef idx="2">
            <a:schemeClr val="accent4"/>
          </a:effectRef>
          <a:fontRef idx="minor">
            <a:schemeClr val="tx1"/>
          </a:fontRef>
        </p:style>
      </p:cxnSp>
      <p:sp>
        <p:nvSpPr>
          <p:cNvPr id="7" name="TextBox 6"/>
          <p:cNvSpPr txBox="1"/>
          <p:nvPr/>
        </p:nvSpPr>
        <p:spPr>
          <a:xfrm>
            <a:off x="7526216" y="6541477"/>
            <a:ext cx="4665786" cy="369332"/>
          </a:xfrm>
          <a:prstGeom prst="rect">
            <a:avLst/>
          </a:prstGeom>
          <a:noFill/>
        </p:spPr>
        <p:txBody>
          <a:bodyPr wrap="square" rtlCol="0">
            <a:spAutoFit/>
          </a:bodyPr>
          <a:lstStyle/>
          <a:p>
            <a:r>
              <a:rPr lang="en-US" dirty="0" smtClean="0"/>
              <a:t>Cornelia Veterinary Hospital</a:t>
            </a:r>
            <a:endParaRPr lang="en-US" dirty="0"/>
          </a:p>
        </p:txBody>
      </p:sp>
    </p:spTree>
    <p:extLst>
      <p:ext uri="{BB962C8B-B14F-4D97-AF65-F5344CB8AC3E}">
        <p14:creationId xmlns:p14="http://schemas.microsoft.com/office/powerpoint/2010/main" val="132177104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9) 3-20"/>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2165350" y="0"/>
            <a:ext cx="7861300" cy="6858000"/>
          </a:xfrm>
          <a:prstGeom prst="rect">
            <a:avLst/>
          </a:prstGeom>
          <a:noFill/>
          <a:ln>
            <a:noFill/>
          </a:ln>
        </p:spPr>
      </p:pic>
      <p:sp>
        <p:nvSpPr>
          <p:cNvPr id="3" name="TextBox 2"/>
          <p:cNvSpPr txBox="1"/>
          <p:nvPr/>
        </p:nvSpPr>
        <p:spPr>
          <a:xfrm>
            <a:off x="5894363" y="6485206"/>
            <a:ext cx="4132287" cy="369332"/>
          </a:xfrm>
          <a:prstGeom prst="rect">
            <a:avLst/>
          </a:prstGeom>
          <a:noFill/>
        </p:spPr>
        <p:txBody>
          <a:bodyPr wrap="square" rtlCol="0">
            <a:spAutoFit/>
          </a:bodyPr>
          <a:lstStyle/>
          <a:p>
            <a:r>
              <a:rPr lang="en-US"/>
              <a:t>Care and Rehabilitation of the Equine Foot</a:t>
            </a:r>
            <a:endParaRPr lang="en-US" dirty="0"/>
          </a:p>
        </p:txBody>
      </p:sp>
    </p:spTree>
    <p:extLst>
      <p:ext uri="{BB962C8B-B14F-4D97-AF65-F5344CB8AC3E}">
        <p14:creationId xmlns:p14="http://schemas.microsoft.com/office/powerpoint/2010/main" val="230567462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9.3) 6-22"/>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2568575" y="0"/>
            <a:ext cx="7053263" cy="6858000"/>
          </a:xfrm>
          <a:prstGeom prst="rect">
            <a:avLst/>
          </a:prstGeom>
          <a:noFill/>
          <a:ln>
            <a:noFill/>
          </a:ln>
        </p:spPr>
      </p:pic>
      <p:sp>
        <p:nvSpPr>
          <p:cNvPr id="3" name="TextBox 2"/>
          <p:cNvSpPr txBox="1"/>
          <p:nvPr/>
        </p:nvSpPr>
        <p:spPr>
          <a:xfrm>
            <a:off x="5472329" y="6485208"/>
            <a:ext cx="4160819" cy="369332"/>
          </a:xfrm>
          <a:prstGeom prst="rect">
            <a:avLst/>
          </a:prstGeom>
          <a:noFill/>
        </p:spPr>
        <p:txBody>
          <a:bodyPr wrap="none" rtlCol="0">
            <a:spAutoFit/>
          </a:bodyPr>
          <a:lstStyle/>
          <a:p>
            <a:r>
              <a:rPr lang="en-US"/>
              <a:t>Care and Rehabilitation of the Equine Foot</a:t>
            </a:r>
            <a:endParaRPr lang="en-US" dirty="0"/>
          </a:p>
        </p:txBody>
      </p:sp>
    </p:spTree>
    <p:extLst>
      <p:ext uri="{BB962C8B-B14F-4D97-AF65-F5344CB8AC3E}">
        <p14:creationId xmlns:p14="http://schemas.microsoft.com/office/powerpoint/2010/main" val="31767494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9.4) 6-23"/>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2036763" y="0"/>
            <a:ext cx="8118475" cy="6858000"/>
          </a:xfrm>
          <a:prstGeom prst="rect">
            <a:avLst/>
          </a:prstGeom>
          <a:noFill/>
          <a:ln>
            <a:noFill/>
          </a:ln>
        </p:spPr>
      </p:pic>
      <p:sp>
        <p:nvSpPr>
          <p:cNvPr id="3" name="TextBox 2"/>
          <p:cNvSpPr txBox="1"/>
          <p:nvPr/>
        </p:nvSpPr>
        <p:spPr>
          <a:xfrm>
            <a:off x="6063172" y="6471142"/>
            <a:ext cx="4160819" cy="369332"/>
          </a:xfrm>
          <a:prstGeom prst="rect">
            <a:avLst/>
          </a:prstGeom>
          <a:noFill/>
        </p:spPr>
        <p:txBody>
          <a:bodyPr wrap="none" rtlCol="0">
            <a:spAutoFit/>
          </a:bodyPr>
          <a:lstStyle/>
          <a:p>
            <a:r>
              <a:rPr lang="en-US"/>
              <a:t>Care and Rehabilitation of the Equine Foot</a:t>
            </a:r>
            <a:endParaRPr lang="en-US" dirty="0"/>
          </a:p>
        </p:txBody>
      </p:sp>
    </p:spTree>
    <p:extLst>
      <p:ext uri="{BB962C8B-B14F-4D97-AF65-F5344CB8AC3E}">
        <p14:creationId xmlns:p14="http://schemas.microsoft.com/office/powerpoint/2010/main" val="103643870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96217" y="73810"/>
            <a:ext cx="4031086" cy="6494085"/>
          </a:xfrm>
          <a:prstGeom prst="rect">
            <a:avLst/>
          </a:prstGeom>
          <a:noFill/>
        </p:spPr>
        <p:txBody>
          <a:bodyPr wrap="square" rtlCol="0">
            <a:spAutoFit/>
          </a:bodyPr>
          <a:lstStyle/>
          <a:p>
            <a:r>
              <a:rPr lang="en-US" sz="2400" dirty="0" smtClean="0">
                <a:solidFill>
                  <a:srgbClr val="FFFF00"/>
                </a:solidFill>
              </a:rPr>
              <a:t>Collateral groove to corium tends to be 9mm (3/8”)</a:t>
            </a:r>
          </a:p>
          <a:p>
            <a:endParaRPr lang="en-US" sz="2400" dirty="0"/>
          </a:p>
          <a:p>
            <a:r>
              <a:rPr lang="en-US" sz="3200" b="1" dirty="0" smtClean="0">
                <a:solidFill>
                  <a:srgbClr val="FF0000"/>
                </a:solidFill>
              </a:rPr>
              <a:t>Key exceptions:</a:t>
            </a:r>
          </a:p>
          <a:p>
            <a:endParaRPr lang="en-US" sz="2400" dirty="0" smtClean="0"/>
          </a:p>
          <a:p>
            <a:r>
              <a:rPr lang="en-US" sz="2400" dirty="0" smtClean="0"/>
              <a:t>1) Microbial </a:t>
            </a:r>
            <a:r>
              <a:rPr lang="en-US" sz="2400" dirty="0"/>
              <a:t>infection has eaten the collateral groove deeper</a:t>
            </a:r>
            <a:r>
              <a:rPr lang="en-US" sz="2400" dirty="0" smtClean="0"/>
              <a:t>.</a:t>
            </a:r>
            <a:endParaRPr lang="en-US" sz="2400" dirty="0"/>
          </a:p>
          <a:p>
            <a:endParaRPr lang="en-US" sz="2400" dirty="0" smtClean="0"/>
          </a:p>
          <a:p>
            <a:r>
              <a:rPr lang="en-US" sz="2400" dirty="0" smtClean="0"/>
              <a:t>2) Previous abscess under collateral groove – usually a simultaneous abscess of both the frog and solar coriums.</a:t>
            </a:r>
          </a:p>
          <a:p>
            <a:endParaRPr lang="en-US" sz="2400" dirty="0" smtClean="0"/>
          </a:p>
          <a:p>
            <a:r>
              <a:rPr lang="en-US" sz="2400" dirty="0" smtClean="0"/>
              <a:t>3) Dry and tight – the information is correct, but we can’t access it.</a:t>
            </a:r>
            <a:endParaRPr lang="en-US" sz="2400" dirty="0"/>
          </a:p>
        </p:txBody>
      </p:sp>
      <p:sp>
        <p:nvSpPr>
          <p:cNvPr id="4" name="TextBox 3"/>
          <p:cNvSpPr txBox="1"/>
          <p:nvPr/>
        </p:nvSpPr>
        <p:spPr>
          <a:xfrm>
            <a:off x="8060788" y="6302327"/>
            <a:ext cx="4131212" cy="369332"/>
          </a:xfrm>
          <a:prstGeom prst="rect">
            <a:avLst/>
          </a:prstGeom>
          <a:noFill/>
        </p:spPr>
        <p:txBody>
          <a:bodyPr wrap="square" rtlCol="0">
            <a:spAutoFit/>
          </a:bodyPr>
          <a:lstStyle/>
          <a:p>
            <a:r>
              <a:rPr lang="en-US" dirty="0" smtClean="0">
                <a:solidFill>
                  <a:schemeClr val="bg1"/>
                </a:solidFill>
              </a:rPr>
              <a:t>                                                 </a:t>
            </a:r>
            <a:endParaRPr lang="en-US" dirty="0">
              <a:solidFill>
                <a:schemeClr val="bg1"/>
              </a:solidFill>
            </a:endParaRPr>
          </a:p>
        </p:txBody>
      </p:sp>
      <p:sp>
        <p:nvSpPr>
          <p:cNvPr id="5" name="TextBox 4"/>
          <p:cNvSpPr txBox="1"/>
          <p:nvPr/>
        </p:nvSpPr>
        <p:spPr>
          <a:xfrm>
            <a:off x="5542672" y="-98476"/>
            <a:ext cx="7299572" cy="369332"/>
          </a:xfrm>
          <a:prstGeom prst="rect">
            <a:avLst/>
          </a:prstGeom>
          <a:noFill/>
        </p:spPr>
        <p:txBody>
          <a:bodyPr wrap="square" rtlCol="0">
            <a:spAutoFit/>
          </a:bodyPr>
          <a:lstStyle/>
          <a:p>
            <a:r>
              <a:rPr lang="en-US">
                <a:solidFill>
                  <a:schemeClr val="bg1"/>
                </a:solidFill>
              </a:rPr>
              <a:t>Karen Sullivan – Care and Rehabilitation of the Equine Foot</a:t>
            </a:r>
            <a:endParaRPr lang="en-US" dirty="0"/>
          </a:p>
        </p:txBody>
      </p:sp>
      <p:pic>
        <p:nvPicPr>
          <p:cNvPr id="6" name="Picture 5" descr="9.5) 5-11"/>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4432032" y="0"/>
            <a:ext cx="7859713" cy="6858000"/>
          </a:xfrm>
          <a:prstGeom prst="rect">
            <a:avLst/>
          </a:prstGeom>
          <a:noFill/>
          <a:ln>
            <a:noFill/>
          </a:ln>
        </p:spPr>
      </p:pic>
    </p:spTree>
    <p:extLst>
      <p:ext uri="{BB962C8B-B14F-4D97-AF65-F5344CB8AC3E}">
        <p14:creationId xmlns:p14="http://schemas.microsoft.com/office/powerpoint/2010/main" val="334115661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754880" y="2771335"/>
            <a:ext cx="2648995" cy="646331"/>
          </a:xfrm>
          <a:prstGeom prst="rect">
            <a:avLst/>
          </a:prstGeom>
          <a:noFill/>
        </p:spPr>
        <p:txBody>
          <a:bodyPr wrap="none" rtlCol="0">
            <a:spAutoFit/>
          </a:bodyPr>
          <a:lstStyle/>
          <a:p>
            <a:r>
              <a:rPr lang="en-US" dirty="0" smtClean="0"/>
              <a:t>Pic of flat foot/shallow </a:t>
            </a:r>
            <a:r>
              <a:rPr lang="en-US" dirty="0" err="1" smtClean="0"/>
              <a:t>cgs</a:t>
            </a:r>
            <a:endParaRPr lang="en-US" dirty="0" smtClean="0"/>
          </a:p>
          <a:p>
            <a:endParaRPr lang="en-US"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94028" y="0"/>
            <a:ext cx="6203944" cy="6858000"/>
          </a:xfrm>
          <a:prstGeom prst="rect">
            <a:avLst/>
          </a:prstGeom>
        </p:spPr>
      </p:pic>
    </p:spTree>
    <p:extLst>
      <p:ext uri="{BB962C8B-B14F-4D97-AF65-F5344CB8AC3E}">
        <p14:creationId xmlns:p14="http://schemas.microsoft.com/office/powerpoint/2010/main" val="15326271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87910" y="0"/>
            <a:ext cx="7216179" cy="6858000"/>
          </a:xfrm>
          <a:prstGeom prst="rect">
            <a:avLst/>
          </a:prstGeom>
        </p:spPr>
      </p:pic>
    </p:spTree>
    <p:extLst>
      <p:ext uri="{BB962C8B-B14F-4D97-AF65-F5344CB8AC3E}">
        <p14:creationId xmlns:p14="http://schemas.microsoft.com/office/powerpoint/2010/main" val="218517762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06017" y="273818"/>
            <a:ext cx="4280453" cy="6155531"/>
          </a:xfrm>
          <a:prstGeom prst="rect">
            <a:avLst/>
          </a:prstGeom>
          <a:noFill/>
        </p:spPr>
        <p:txBody>
          <a:bodyPr wrap="square" rtlCol="0">
            <a:spAutoFit/>
          </a:bodyPr>
          <a:lstStyle/>
          <a:p>
            <a:pPr algn="ctr"/>
            <a:r>
              <a:rPr lang="en-US" sz="4000" dirty="0" smtClean="0"/>
              <a:t>What </a:t>
            </a:r>
            <a:r>
              <a:rPr lang="en-US" sz="4000" dirty="0"/>
              <a:t>tricks people into excessively thinning  soles?</a:t>
            </a:r>
          </a:p>
          <a:p>
            <a:pPr algn="ctr"/>
            <a:r>
              <a:rPr lang="en-US" sz="4000" dirty="0"/>
              <a:t>Or – </a:t>
            </a:r>
            <a:r>
              <a:rPr lang="en-US" sz="4000" i="1" dirty="0">
                <a:solidFill>
                  <a:srgbClr val="FFC000"/>
                </a:solidFill>
              </a:rPr>
              <a:t>why do people cut sole from thin-soled horses</a:t>
            </a:r>
            <a:r>
              <a:rPr lang="en-US" sz="4000" dirty="0" smtClean="0">
                <a:solidFill>
                  <a:srgbClr val="FFC000"/>
                </a:solidFill>
              </a:rPr>
              <a:t>?</a:t>
            </a:r>
          </a:p>
          <a:p>
            <a:pPr algn="ctr"/>
            <a:endParaRPr lang="en-US" sz="4000" dirty="0">
              <a:solidFill>
                <a:srgbClr val="FFC000"/>
              </a:solidFill>
            </a:endParaRPr>
          </a:p>
          <a:p>
            <a:r>
              <a:rPr lang="en-US" sz="3200" dirty="0" smtClean="0"/>
              <a:t>12) Attempting to carve, rather than build up solar concavity</a:t>
            </a:r>
            <a:endParaRPr lang="en-US" sz="3200" dirty="0"/>
          </a:p>
          <a:p>
            <a:endParaRPr lang="en-US" dirty="0"/>
          </a:p>
        </p:txBody>
      </p:sp>
      <p:sp>
        <p:nvSpPr>
          <p:cNvPr id="3" name="TextBox 2"/>
          <p:cNvSpPr txBox="1"/>
          <p:nvPr/>
        </p:nvSpPr>
        <p:spPr>
          <a:xfrm>
            <a:off x="5247249" y="0"/>
            <a:ext cx="6944751" cy="369332"/>
          </a:xfrm>
          <a:prstGeom prst="rect">
            <a:avLst/>
          </a:prstGeom>
          <a:noFill/>
        </p:spPr>
        <p:txBody>
          <a:bodyPr wrap="square" rtlCol="0">
            <a:spAutoFit/>
          </a:bodyPr>
          <a:lstStyle/>
          <a:p>
            <a:r>
              <a:rPr lang="en-US" dirty="0">
                <a:solidFill>
                  <a:schemeClr val="bg1"/>
                </a:solidFill>
              </a:rPr>
              <a:t> Karen </a:t>
            </a:r>
            <a:r>
              <a:rPr lang="en-US" dirty="0" smtClean="0">
                <a:solidFill>
                  <a:schemeClr val="bg1"/>
                </a:solidFill>
              </a:rPr>
              <a:t>Sullivan – Care </a:t>
            </a:r>
            <a:r>
              <a:rPr lang="en-US" dirty="0">
                <a:solidFill>
                  <a:schemeClr val="bg1"/>
                </a:solidFill>
              </a:rPr>
              <a:t>and Rehabilitation of the Equine Foot </a:t>
            </a:r>
            <a:endParaRPr lang="en-US" dirty="0"/>
          </a:p>
        </p:txBody>
      </p:sp>
      <p:sp>
        <p:nvSpPr>
          <p:cNvPr id="7" name="TextBox 6"/>
          <p:cNvSpPr txBox="1"/>
          <p:nvPr/>
        </p:nvSpPr>
        <p:spPr>
          <a:xfrm>
            <a:off x="5613009" y="-14074"/>
            <a:ext cx="6246055" cy="369332"/>
          </a:xfrm>
          <a:prstGeom prst="rect">
            <a:avLst/>
          </a:prstGeom>
          <a:noFill/>
        </p:spPr>
        <p:txBody>
          <a:bodyPr wrap="square" rtlCol="0">
            <a:spAutoFit/>
          </a:bodyPr>
          <a:lstStyle/>
          <a:p>
            <a:r>
              <a:rPr lang="en-US" dirty="0">
                <a:solidFill>
                  <a:schemeClr val="bg1"/>
                </a:solidFill>
              </a:rPr>
              <a:t>Karen Sullivan – Care and Rehabilitation of the Equine Foot</a:t>
            </a:r>
            <a:endParaRPr lang="en-US" dirty="0"/>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70474" y="-42205"/>
            <a:ext cx="7521527" cy="6546901"/>
          </a:xfrm>
          <a:prstGeom prst="rect">
            <a:avLst/>
          </a:prstGeom>
        </p:spPr>
      </p:pic>
      <p:sp>
        <p:nvSpPr>
          <p:cNvPr id="10" name="Rectangle 9"/>
          <p:cNvSpPr/>
          <p:nvPr/>
        </p:nvSpPr>
        <p:spPr>
          <a:xfrm>
            <a:off x="5598940" y="0"/>
            <a:ext cx="5767754" cy="369332"/>
          </a:xfrm>
          <a:prstGeom prst="rect">
            <a:avLst/>
          </a:prstGeom>
        </p:spPr>
        <p:txBody>
          <a:bodyPr wrap="square">
            <a:spAutoFit/>
          </a:bodyPr>
          <a:lstStyle/>
          <a:p>
            <a:r>
              <a:rPr lang="en-US" dirty="0">
                <a:solidFill>
                  <a:schemeClr val="bg1"/>
                </a:solidFill>
              </a:rPr>
              <a:t>Karen Sullivan – Care and Rehabilitation of the Equine Foot </a:t>
            </a:r>
            <a:endParaRPr lang="en-US" dirty="0"/>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0474" y="6358738"/>
            <a:ext cx="7521527" cy="499262"/>
          </a:xfrm>
          <a:prstGeom prst="rect">
            <a:avLst/>
          </a:prstGeom>
        </p:spPr>
      </p:pic>
    </p:spTree>
    <p:extLst>
      <p:ext uri="{BB962C8B-B14F-4D97-AF65-F5344CB8AC3E}">
        <p14:creationId xmlns:p14="http://schemas.microsoft.com/office/powerpoint/2010/main" val="414154932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86420" y="1"/>
            <a:ext cx="7647784" cy="6857999"/>
          </a:xfrm>
          <a:prstGeom prst="rect">
            <a:avLst/>
          </a:prstGeom>
        </p:spPr>
      </p:pic>
      <p:sp>
        <p:nvSpPr>
          <p:cNvPr id="5" name="TextBox 4"/>
          <p:cNvSpPr txBox="1"/>
          <p:nvPr/>
        </p:nvSpPr>
        <p:spPr>
          <a:xfrm>
            <a:off x="106017" y="273818"/>
            <a:ext cx="4280453" cy="6155531"/>
          </a:xfrm>
          <a:prstGeom prst="rect">
            <a:avLst/>
          </a:prstGeom>
          <a:noFill/>
        </p:spPr>
        <p:txBody>
          <a:bodyPr wrap="square" rtlCol="0">
            <a:spAutoFit/>
          </a:bodyPr>
          <a:lstStyle/>
          <a:p>
            <a:pPr algn="ctr"/>
            <a:r>
              <a:rPr lang="en-US" sz="4000" dirty="0" smtClean="0"/>
              <a:t>What </a:t>
            </a:r>
            <a:r>
              <a:rPr lang="en-US" sz="4000" dirty="0"/>
              <a:t>tricks people into excessively thinning  soles?</a:t>
            </a:r>
          </a:p>
          <a:p>
            <a:pPr algn="ctr"/>
            <a:r>
              <a:rPr lang="en-US" sz="4000" dirty="0"/>
              <a:t>Or – </a:t>
            </a:r>
            <a:r>
              <a:rPr lang="en-US" sz="4000" i="1" dirty="0">
                <a:solidFill>
                  <a:srgbClr val="FFC000"/>
                </a:solidFill>
              </a:rPr>
              <a:t>why do people cut sole from thin-soled horses</a:t>
            </a:r>
            <a:r>
              <a:rPr lang="en-US" sz="4000" dirty="0" smtClean="0">
                <a:solidFill>
                  <a:srgbClr val="FFC000"/>
                </a:solidFill>
              </a:rPr>
              <a:t>?</a:t>
            </a:r>
          </a:p>
          <a:p>
            <a:pPr algn="ctr"/>
            <a:endParaRPr lang="en-US" sz="4000" dirty="0">
              <a:solidFill>
                <a:srgbClr val="FFC000"/>
              </a:solidFill>
            </a:endParaRPr>
          </a:p>
          <a:p>
            <a:r>
              <a:rPr lang="en-US" sz="3200" dirty="0" smtClean="0"/>
              <a:t>12) Attempting to carve, rather than build up solar concavity</a:t>
            </a:r>
            <a:endParaRPr lang="en-US" sz="3200" dirty="0"/>
          </a:p>
          <a:p>
            <a:endParaRPr lang="en-US" dirty="0"/>
          </a:p>
        </p:txBody>
      </p:sp>
      <p:sp>
        <p:nvSpPr>
          <p:cNvPr id="3" name="TextBox 2"/>
          <p:cNvSpPr txBox="1"/>
          <p:nvPr/>
        </p:nvSpPr>
        <p:spPr>
          <a:xfrm>
            <a:off x="5542673" y="0"/>
            <a:ext cx="6761871" cy="369332"/>
          </a:xfrm>
          <a:prstGeom prst="rect">
            <a:avLst/>
          </a:prstGeom>
          <a:noFill/>
        </p:spPr>
        <p:txBody>
          <a:bodyPr wrap="square" rtlCol="0">
            <a:spAutoFit/>
          </a:bodyPr>
          <a:lstStyle/>
          <a:p>
            <a:r>
              <a:rPr lang="en-US" dirty="0">
                <a:solidFill>
                  <a:schemeClr val="bg1"/>
                </a:solidFill>
              </a:rPr>
              <a:t> Karen </a:t>
            </a:r>
            <a:r>
              <a:rPr lang="en-US" dirty="0" smtClean="0">
                <a:solidFill>
                  <a:schemeClr val="bg1"/>
                </a:solidFill>
              </a:rPr>
              <a:t>Sullivan – Care </a:t>
            </a:r>
            <a:r>
              <a:rPr lang="en-US" dirty="0">
                <a:solidFill>
                  <a:schemeClr val="bg1"/>
                </a:solidFill>
              </a:rPr>
              <a:t>and Rehabilitation of the Equine Foot </a:t>
            </a:r>
            <a:endParaRPr lang="en-US" dirty="0"/>
          </a:p>
        </p:txBody>
      </p:sp>
    </p:spTree>
    <p:extLst>
      <p:ext uri="{BB962C8B-B14F-4D97-AF65-F5344CB8AC3E}">
        <p14:creationId xmlns:p14="http://schemas.microsoft.com/office/powerpoint/2010/main" val="24720281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61576" y="-295428"/>
            <a:ext cx="7773893" cy="6766566"/>
          </a:xfrm>
          <a:prstGeom prst="rect">
            <a:avLst/>
          </a:prstGeom>
        </p:spPr>
      </p:pic>
      <p:sp>
        <p:nvSpPr>
          <p:cNvPr id="3" name="TextBox 2"/>
          <p:cNvSpPr txBox="1"/>
          <p:nvPr/>
        </p:nvSpPr>
        <p:spPr>
          <a:xfrm>
            <a:off x="3404381" y="0"/>
            <a:ext cx="5709923" cy="369332"/>
          </a:xfrm>
          <a:prstGeom prst="rect">
            <a:avLst/>
          </a:prstGeom>
          <a:noFill/>
        </p:spPr>
        <p:txBody>
          <a:bodyPr wrap="square" rtlCol="0">
            <a:spAutoFit/>
          </a:bodyPr>
          <a:lstStyle/>
          <a:p>
            <a:r>
              <a:rPr lang="en-US" dirty="0">
                <a:solidFill>
                  <a:schemeClr val="bg1"/>
                </a:solidFill>
              </a:rPr>
              <a:t>Karen Sullivan – Care and Rehabilitation of the Equine Foot</a:t>
            </a:r>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61576" y="6358738"/>
            <a:ext cx="7773893" cy="499262"/>
          </a:xfrm>
          <a:prstGeom prst="rect">
            <a:avLst/>
          </a:prstGeom>
        </p:spPr>
      </p:pic>
    </p:spTree>
    <p:extLst>
      <p:ext uri="{BB962C8B-B14F-4D97-AF65-F5344CB8AC3E}">
        <p14:creationId xmlns:p14="http://schemas.microsoft.com/office/powerpoint/2010/main" val="201140026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07453" y="1"/>
            <a:ext cx="7647784" cy="6857999"/>
          </a:xfrm>
          <a:prstGeom prst="rect">
            <a:avLst/>
          </a:prstGeom>
        </p:spPr>
      </p:pic>
      <p:cxnSp>
        <p:nvCxnSpPr>
          <p:cNvPr id="4" name="Straight Connector 3"/>
          <p:cNvCxnSpPr/>
          <p:nvPr/>
        </p:nvCxnSpPr>
        <p:spPr>
          <a:xfrm>
            <a:off x="6991643" y="5584873"/>
            <a:ext cx="1223889" cy="548641"/>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8215532" y="6133514"/>
            <a:ext cx="872197" cy="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9087729" y="6133514"/>
            <a:ext cx="0" cy="98474"/>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9087729" y="6231988"/>
            <a:ext cx="309489" cy="2"/>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3390317" y="0"/>
            <a:ext cx="5680222" cy="369332"/>
          </a:xfrm>
          <a:prstGeom prst="rect">
            <a:avLst/>
          </a:prstGeom>
        </p:spPr>
        <p:txBody>
          <a:bodyPr wrap="square">
            <a:spAutoFit/>
          </a:bodyPr>
          <a:lstStyle/>
          <a:p>
            <a:r>
              <a:rPr lang="en-US" dirty="0">
                <a:solidFill>
                  <a:schemeClr val="bg1"/>
                </a:solidFill>
              </a:rPr>
              <a:t>Karen Sullivan – Care and Rehabilitation of the Equine Foot</a:t>
            </a:r>
            <a:endParaRPr lang="en-US" dirty="0"/>
          </a:p>
        </p:txBody>
      </p:sp>
    </p:spTree>
    <p:extLst>
      <p:ext uri="{BB962C8B-B14F-4D97-AF65-F5344CB8AC3E}">
        <p14:creationId xmlns:p14="http://schemas.microsoft.com/office/powerpoint/2010/main" val="97423690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1.9) 7-23"/>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811338" y="0"/>
            <a:ext cx="8569325" cy="6858000"/>
          </a:xfrm>
          <a:prstGeom prst="rect">
            <a:avLst/>
          </a:prstGeom>
          <a:noFill/>
          <a:ln>
            <a:noFill/>
          </a:ln>
        </p:spPr>
      </p:pic>
      <p:cxnSp>
        <p:nvCxnSpPr>
          <p:cNvPr id="4" name="Straight Connector 3"/>
          <p:cNvCxnSpPr/>
          <p:nvPr/>
        </p:nvCxnSpPr>
        <p:spPr>
          <a:xfrm flipH="1">
            <a:off x="5781822" y="3432517"/>
            <a:ext cx="1280160" cy="28135"/>
          </a:xfrm>
          <a:prstGeom prst="line">
            <a:avLst/>
          </a:prstGeom>
        </p:spPr>
        <p:style>
          <a:lnRef idx="3">
            <a:schemeClr val="accent4"/>
          </a:lnRef>
          <a:fillRef idx="0">
            <a:schemeClr val="accent4"/>
          </a:fillRef>
          <a:effectRef idx="2">
            <a:schemeClr val="accent4"/>
          </a:effectRef>
          <a:fontRef idx="minor">
            <a:schemeClr val="tx1"/>
          </a:fontRef>
        </p:style>
      </p:cxnSp>
      <p:cxnSp>
        <p:nvCxnSpPr>
          <p:cNvPr id="6" name="Straight Connector 5"/>
          <p:cNvCxnSpPr/>
          <p:nvPr/>
        </p:nvCxnSpPr>
        <p:spPr>
          <a:xfrm flipH="1">
            <a:off x="5781822" y="2954215"/>
            <a:ext cx="1645920" cy="28136"/>
          </a:xfrm>
          <a:prstGeom prst="line">
            <a:avLst/>
          </a:prstGeom>
        </p:spPr>
        <p:style>
          <a:lnRef idx="3">
            <a:schemeClr val="accent4"/>
          </a:lnRef>
          <a:fillRef idx="0">
            <a:schemeClr val="accent4"/>
          </a:fillRef>
          <a:effectRef idx="2">
            <a:schemeClr val="accent4"/>
          </a:effectRef>
          <a:fontRef idx="minor">
            <a:schemeClr val="tx1"/>
          </a:fontRef>
        </p:style>
      </p:cxnSp>
      <p:sp>
        <p:nvSpPr>
          <p:cNvPr id="8" name="Rectangle 7"/>
          <p:cNvSpPr/>
          <p:nvPr/>
        </p:nvSpPr>
        <p:spPr>
          <a:xfrm>
            <a:off x="7427741" y="6499274"/>
            <a:ext cx="2952921" cy="369332"/>
          </a:xfrm>
          <a:prstGeom prst="rect">
            <a:avLst/>
          </a:prstGeom>
        </p:spPr>
        <p:txBody>
          <a:bodyPr wrap="square">
            <a:spAutoFit/>
          </a:bodyPr>
          <a:lstStyle/>
          <a:p>
            <a:r>
              <a:rPr lang="en-US" dirty="0"/>
              <a:t>Cornelia Veterinary Hospital</a:t>
            </a:r>
          </a:p>
        </p:txBody>
      </p:sp>
    </p:spTree>
    <p:extLst>
      <p:ext uri="{BB962C8B-B14F-4D97-AF65-F5344CB8AC3E}">
        <p14:creationId xmlns:p14="http://schemas.microsoft.com/office/powerpoint/2010/main" val="328258687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23537" y="0"/>
            <a:ext cx="7668463" cy="6858000"/>
          </a:xfrm>
          <a:prstGeom prst="rect">
            <a:avLst/>
          </a:prstGeom>
        </p:spPr>
      </p:pic>
      <p:sp>
        <p:nvSpPr>
          <p:cNvPr id="4" name="TextBox 3"/>
          <p:cNvSpPr txBox="1"/>
          <p:nvPr/>
        </p:nvSpPr>
        <p:spPr>
          <a:xfrm>
            <a:off x="283334" y="953038"/>
            <a:ext cx="4146997" cy="5016758"/>
          </a:xfrm>
          <a:prstGeom prst="rect">
            <a:avLst/>
          </a:prstGeom>
          <a:noFill/>
        </p:spPr>
        <p:txBody>
          <a:bodyPr wrap="square" rtlCol="0">
            <a:spAutoFit/>
          </a:bodyPr>
          <a:lstStyle/>
          <a:p>
            <a:r>
              <a:rPr lang="en-US" sz="3200" dirty="0" smtClean="0"/>
              <a:t>A flat spot in the sole at the outer periphery is usually showing you either a thin spot in the sole or a remodeled coffin bone (loss of mass at the outer periphery, often with an accompanying ski tip). </a:t>
            </a:r>
            <a:endParaRPr lang="en-US" sz="3200" dirty="0"/>
          </a:p>
        </p:txBody>
      </p:sp>
    </p:spTree>
    <p:extLst>
      <p:ext uri="{BB962C8B-B14F-4D97-AF65-F5344CB8AC3E}">
        <p14:creationId xmlns:p14="http://schemas.microsoft.com/office/powerpoint/2010/main" val="383280981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04993" y="0"/>
            <a:ext cx="7982013" cy="6858000"/>
          </a:xfrm>
          <a:prstGeom prst="rect">
            <a:avLst/>
          </a:prstGeom>
        </p:spPr>
      </p:pic>
      <p:sp>
        <p:nvSpPr>
          <p:cNvPr id="3" name="TextBox 2"/>
          <p:cNvSpPr txBox="1"/>
          <p:nvPr/>
        </p:nvSpPr>
        <p:spPr>
          <a:xfrm>
            <a:off x="5048517" y="5795493"/>
            <a:ext cx="2730321" cy="584775"/>
          </a:xfrm>
          <a:prstGeom prst="rect">
            <a:avLst/>
          </a:prstGeom>
          <a:noFill/>
        </p:spPr>
        <p:txBody>
          <a:bodyPr wrap="square" rtlCol="0">
            <a:spAutoFit/>
          </a:bodyPr>
          <a:lstStyle/>
          <a:p>
            <a:r>
              <a:rPr lang="en-US" sz="3200" b="1" dirty="0" smtClean="0">
                <a:solidFill>
                  <a:schemeClr val="bg1"/>
                </a:solidFill>
              </a:rPr>
              <a:t>Yes              No</a:t>
            </a:r>
            <a:endParaRPr lang="en-US" sz="3200" b="1" dirty="0">
              <a:solidFill>
                <a:schemeClr val="bg1"/>
              </a:solidFill>
            </a:endParaRPr>
          </a:p>
        </p:txBody>
      </p:sp>
    </p:spTree>
    <p:extLst>
      <p:ext uri="{BB962C8B-B14F-4D97-AF65-F5344CB8AC3E}">
        <p14:creationId xmlns:p14="http://schemas.microsoft.com/office/powerpoint/2010/main" val="43792880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shot_20190307-185648_Chrome"/>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911350" y="0"/>
            <a:ext cx="8367713" cy="6858000"/>
          </a:xfrm>
          <a:prstGeom prst="rect">
            <a:avLst/>
          </a:prstGeom>
          <a:noFill/>
          <a:ln>
            <a:noFill/>
          </a:ln>
        </p:spPr>
      </p:pic>
    </p:spTree>
    <p:extLst>
      <p:ext uri="{BB962C8B-B14F-4D97-AF65-F5344CB8AC3E}">
        <p14:creationId xmlns:p14="http://schemas.microsoft.com/office/powerpoint/2010/main" val="10114107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158854" y="3316406"/>
            <a:ext cx="4152868" cy="646331"/>
          </a:xfrm>
          <a:prstGeom prst="rect">
            <a:avLst/>
          </a:prstGeom>
          <a:noFill/>
        </p:spPr>
        <p:txBody>
          <a:bodyPr wrap="none" rtlCol="0">
            <a:spAutoFit/>
          </a:bodyPr>
          <a:lstStyle/>
          <a:p>
            <a:r>
              <a:rPr lang="en-US" dirty="0" smtClean="0"/>
              <a:t>Pic - Leaving a layer of exfoliating sole</a:t>
            </a:r>
          </a:p>
          <a:p>
            <a:r>
              <a:rPr lang="en-US" dirty="0" smtClean="0"/>
              <a:t>Maybe 2 pics? Show there is still concavity</a:t>
            </a:r>
            <a:endParaRPr lang="en-US"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1606" y="51516"/>
            <a:ext cx="10108788" cy="6858000"/>
          </a:xfrm>
          <a:prstGeom prst="rect">
            <a:avLst/>
          </a:prstGeom>
        </p:spPr>
      </p:pic>
    </p:spTree>
    <p:extLst>
      <p:ext uri="{BB962C8B-B14F-4D97-AF65-F5344CB8AC3E}">
        <p14:creationId xmlns:p14="http://schemas.microsoft.com/office/powerpoint/2010/main" val="34304924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77586" y="0"/>
            <a:ext cx="7438500" cy="6858000"/>
          </a:xfrm>
          <a:prstGeom prst="rect">
            <a:avLst/>
          </a:prstGeom>
        </p:spPr>
      </p:pic>
    </p:spTree>
    <p:extLst>
      <p:ext uri="{BB962C8B-B14F-4D97-AF65-F5344CB8AC3E}">
        <p14:creationId xmlns:p14="http://schemas.microsoft.com/office/powerpoint/2010/main" val="161577767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23678" y="128789"/>
            <a:ext cx="6694538" cy="6568225"/>
          </a:xfrm>
          <a:prstGeom prst="rect">
            <a:avLst/>
          </a:prstGeom>
        </p:spPr>
      </p:pic>
    </p:spTree>
    <p:extLst>
      <p:ext uri="{BB962C8B-B14F-4D97-AF65-F5344CB8AC3E}">
        <p14:creationId xmlns:p14="http://schemas.microsoft.com/office/powerpoint/2010/main" val="190252270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a:off x="0" y="0"/>
            <a:ext cx="12191999" cy="6857999"/>
          </a:xfrm>
          <a:prstGeom prst="rect">
            <a:avLst/>
          </a:prstGeom>
        </p:spPr>
      </p:pic>
    </p:spTree>
    <p:extLst>
      <p:ext uri="{BB962C8B-B14F-4D97-AF65-F5344CB8AC3E}">
        <p14:creationId xmlns:p14="http://schemas.microsoft.com/office/powerpoint/2010/main" val="294459562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a:off x="647114" y="0"/>
            <a:ext cx="5385159" cy="68580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6065097" y="1"/>
            <a:ext cx="5258929" cy="6858000"/>
          </a:xfrm>
          <a:prstGeom prst="rect">
            <a:avLst/>
          </a:prstGeom>
        </p:spPr>
      </p:pic>
    </p:spTree>
    <p:extLst>
      <p:ext uri="{BB962C8B-B14F-4D97-AF65-F5344CB8AC3E}">
        <p14:creationId xmlns:p14="http://schemas.microsoft.com/office/powerpoint/2010/main" val="374911132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740812" y="3038622"/>
            <a:ext cx="2074222" cy="646331"/>
          </a:xfrm>
          <a:prstGeom prst="rect">
            <a:avLst/>
          </a:prstGeom>
          <a:noFill/>
        </p:spPr>
        <p:txBody>
          <a:bodyPr wrap="none" rtlCol="0">
            <a:spAutoFit/>
          </a:bodyPr>
          <a:lstStyle/>
          <a:p>
            <a:r>
              <a:rPr lang="en-US" dirty="0" smtClean="0"/>
              <a:t>Show next rad clean</a:t>
            </a:r>
          </a:p>
          <a:p>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4118" y="0"/>
            <a:ext cx="11043764" cy="6858000"/>
          </a:xfrm>
          <a:prstGeom prst="rect">
            <a:avLst/>
          </a:prstGeom>
        </p:spPr>
      </p:pic>
    </p:spTree>
    <p:extLst>
      <p:ext uri="{BB962C8B-B14F-4D97-AF65-F5344CB8AC3E}">
        <p14:creationId xmlns:p14="http://schemas.microsoft.com/office/powerpoint/2010/main" val="293209561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107976" y="2415654"/>
            <a:ext cx="2136867" cy="646331"/>
          </a:xfrm>
          <a:prstGeom prst="rect">
            <a:avLst/>
          </a:prstGeom>
          <a:noFill/>
        </p:spPr>
        <p:txBody>
          <a:bodyPr wrap="none" rtlCol="0">
            <a:spAutoFit/>
          </a:bodyPr>
          <a:lstStyle/>
          <a:p>
            <a:r>
              <a:rPr lang="en-US" dirty="0" smtClean="0"/>
              <a:t>Rad of retracted sole</a:t>
            </a:r>
          </a:p>
          <a:p>
            <a:r>
              <a:rPr lang="en-US" dirty="0" smtClean="0"/>
              <a:t> </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4118" y="0"/>
            <a:ext cx="11043764" cy="6858000"/>
          </a:xfrm>
          <a:prstGeom prst="rect">
            <a:avLst/>
          </a:prstGeom>
        </p:spPr>
      </p:pic>
    </p:spTree>
    <p:extLst>
      <p:ext uri="{BB962C8B-B14F-4D97-AF65-F5344CB8AC3E}">
        <p14:creationId xmlns:p14="http://schemas.microsoft.com/office/powerpoint/2010/main" val="40644129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1.95) 7-22"/>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196975" y="-3463"/>
            <a:ext cx="9798050" cy="6858000"/>
          </a:xfrm>
          <a:prstGeom prst="rect">
            <a:avLst/>
          </a:prstGeom>
          <a:noFill/>
          <a:ln>
            <a:noFill/>
          </a:ln>
        </p:spPr>
      </p:pic>
      <p:sp>
        <p:nvSpPr>
          <p:cNvPr id="3" name="TextBox 2"/>
          <p:cNvSpPr txBox="1"/>
          <p:nvPr/>
        </p:nvSpPr>
        <p:spPr>
          <a:xfrm>
            <a:off x="9160445" y="6485205"/>
            <a:ext cx="1808822" cy="369332"/>
          </a:xfrm>
          <a:prstGeom prst="rect">
            <a:avLst/>
          </a:prstGeom>
          <a:noFill/>
        </p:spPr>
        <p:txBody>
          <a:bodyPr wrap="square" rtlCol="0">
            <a:spAutoFit/>
          </a:bodyPr>
          <a:lstStyle/>
          <a:p>
            <a:r>
              <a:rPr lang="en-US" dirty="0" smtClean="0"/>
              <a:t>Pete Ramey Files</a:t>
            </a:r>
            <a:endParaRPr lang="en-US" dirty="0"/>
          </a:p>
        </p:txBody>
      </p:sp>
      <p:cxnSp>
        <p:nvCxnSpPr>
          <p:cNvPr id="7" name="Straight Connector 6"/>
          <p:cNvCxnSpPr/>
          <p:nvPr/>
        </p:nvCxnSpPr>
        <p:spPr>
          <a:xfrm>
            <a:off x="8409904" y="1532585"/>
            <a:ext cx="77273"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10534919" y="3631842"/>
            <a:ext cx="25757" cy="51516"/>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3335628" y="1262130"/>
            <a:ext cx="12879" cy="90152"/>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5473521" y="5318976"/>
            <a:ext cx="115910" cy="2575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4958366" y="1262130"/>
            <a:ext cx="51517"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5" name="Freeform 4"/>
          <p:cNvSpPr/>
          <p:nvPr/>
        </p:nvSpPr>
        <p:spPr>
          <a:xfrm>
            <a:off x="8216721" y="3992451"/>
            <a:ext cx="2305318" cy="1931831"/>
          </a:xfrm>
          <a:custGeom>
            <a:avLst/>
            <a:gdLst>
              <a:gd name="connsiteX0" fmla="*/ 0 w 2305318"/>
              <a:gd name="connsiteY0" fmla="*/ 1931831 h 1931831"/>
              <a:gd name="connsiteX1" fmla="*/ 154547 w 2305318"/>
              <a:gd name="connsiteY1" fmla="*/ 1867436 h 1931831"/>
              <a:gd name="connsiteX2" fmla="*/ 193183 w 2305318"/>
              <a:gd name="connsiteY2" fmla="*/ 1854557 h 1931831"/>
              <a:gd name="connsiteX3" fmla="*/ 334851 w 2305318"/>
              <a:gd name="connsiteY3" fmla="*/ 1815921 h 1931831"/>
              <a:gd name="connsiteX4" fmla="*/ 373487 w 2305318"/>
              <a:gd name="connsiteY4" fmla="*/ 1803042 h 1931831"/>
              <a:gd name="connsiteX5" fmla="*/ 489397 w 2305318"/>
              <a:gd name="connsiteY5" fmla="*/ 1751526 h 1931831"/>
              <a:gd name="connsiteX6" fmla="*/ 540913 w 2305318"/>
              <a:gd name="connsiteY6" fmla="*/ 1725769 h 1931831"/>
              <a:gd name="connsiteX7" fmla="*/ 579549 w 2305318"/>
              <a:gd name="connsiteY7" fmla="*/ 1700011 h 1931831"/>
              <a:gd name="connsiteX8" fmla="*/ 618186 w 2305318"/>
              <a:gd name="connsiteY8" fmla="*/ 1687132 h 1931831"/>
              <a:gd name="connsiteX9" fmla="*/ 734096 w 2305318"/>
              <a:gd name="connsiteY9" fmla="*/ 1661374 h 1931831"/>
              <a:gd name="connsiteX10" fmla="*/ 772733 w 2305318"/>
              <a:gd name="connsiteY10" fmla="*/ 1648495 h 1931831"/>
              <a:gd name="connsiteX11" fmla="*/ 811369 w 2305318"/>
              <a:gd name="connsiteY11" fmla="*/ 1558343 h 1931831"/>
              <a:gd name="connsiteX12" fmla="*/ 888642 w 2305318"/>
              <a:gd name="connsiteY12" fmla="*/ 1519707 h 1931831"/>
              <a:gd name="connsiteX13" fmla="*/ 927279 w 2305318"/>
              <a:gd name="connsiteY13" fmla="*/ 1493949 h 1931831"/>
              <a:gd name="connsiteX14" fmla="*/ 1056068 w 2305318"/>
              <a:gd name="connsiteY14" fmla="*/ 1455312 h 1931831"/>
              <a:gd name="connsiteX15" fmla="*/ 1107583 w 2305318"/>
              <a:gd name="connsiteY15" fmla="*/ 1339403 h 1931831"/>
              <a:gd name="connsiteX16" fmla="*/ 1210614 w 2305318"/>
              <a:gd name="connsiteY16" fmla="*/ 1313645 h 1931831"/>
              <a:gd name="connsiteX17" fmla="*/ 1262130 w 2305318"/>
              <a:gd name="connsiteY17" fmla="*/ 1287887 h 1931831"/>
              <a:gd name="connsiteX18" fmla="*/ 1287887 w 2305318"/>
              <a:gd name="connsiteY18" fmla="*/ 1249250 h 1931831"/>
              <a:gd name="connsiteX19" fmla="*/ 1326524 w 2305318"/>
              <a:gd name="connsiteY19" fmla="*/ 1223493 h 1931831"/>
              <a:gd name="connsiteX20" fmla="*/ 1339403 w 2305318"/>
              <a:gd name="connsiteY20" fmla="*/ 1184856 h 1931831"/>
              <a:gd name="connsiteX21" fmla="*/ 1416676 w 2305318"/>
              <a:gd name="connsiteY21" fmla="*/ 1120462 h 1931831"/>
              <a:gd name="connsiteX22" fmla="*/ 1493949 w 2305318"/>
              <a:gd name="connsiteY22" fmla="*/ 1094704 h 1931831"/>
              <a:gd name="connsiteX23" fmla="*/ 1519707 w 2305318"/>
              <a:gd name="connsiteY23" fmla="*/ 1056067 h 1931831"/>
              <a:gd name="connsiteX24" fmla="*/ 1532586 w 2305318"/>
              <a:gd name="connsiteY24" fmla="*/ 1017431 h 1931831"/>
              <a:gd name="connsiteX25" fmla="*/ 1609859 w 2305318"/>
              <a:gd name="connsiteY25" fmla="*/ 978794 h 1931831"/>
              <a:gd name="connsiteX26" fmla="*/ 1648496 w 2305318"/>
              <a:gd name="connsiteY26" fmla="*/ 953036 h 1931831"/>
              <a:gd name="connsiteX27" fmla="*/ 1725769 w 2305318"/>
              <a:gd name="connsiteY27" fmla="*/ 927279 h 1931831"/>
              <a:gd name="connsiteX28" fmla="*/ 1764406 w 2305318"/>
              <a:gd name="connsiteY28" fmla="*/ 837126 h 1931831"/>
              <a:gd name="connsiteX29" fmla="*/ 1790164 w 2305318"/>
              <a:gd name="connsiteY29" fmla="*/ 798490 h 1931831"/>
              <a:gd name="connsiteX30" fmla="*/ 1867437 w 2305318"/>
              <a:gd name="connsiteY30" fmla="*/ 746974 h 1931831"/>
              <a:gd name="connsiteX31" fmla="*/ 1906073 w 2305318"/>
              <a:gd name="connsiteY31" fmla="*/ 669701 h 1931831"/>
              <a:gd name="connsiteX32" fmla="*/ 1944710 w 2305318"/>
              <a:gd name="connsiteY32" fmla="*/ 592428 h 1931831"/>
              <a:gd name="connsiteX33" fmla="*/ 1983347 w 2305318"/>
              <a:gd name="connsiteY33" fmla="*/ 579549 h 1931831"/>
              <a:gd name="connsiteX34" fmla="*/ 2009104 w 2305318"/>
              <a:gd name="connsiteY34" fmla="*/ 528034 h 1931831"/>
              <a:gd name="connsiteX35" fmla="*/ 2021983 w 2305318"/>
              <a:gd name="connsiteY35" fmla="*/ 489397 h 1931831"/>
              <a:gd name="connsiteX36" fmla="*/ 2073499 w 2305318"/>
              <a:gd name="connsiteY36" fmla="*/ 412124 h 1931831"/>
              <a:gd name="connsiteX37" fmla="*/ 2099256 w 2305318"/>
              <a:gd name="connsiteY37" fmla="*/ 373487 h 1931831"/>
              <a:gd name="connsiteX38" fmla="*/ 2137893 w 2305318"/>
              <a:gd name="connsiteY38" fmla="*/ 360608 h 1931831"/>
              <a:gd name="connsiteX39" fmla="*/ 2215166 w 2305318"/>
              <a:gd name="connsiteY39" fmla="*/ 231819 h 1931831"/>
              <a:gd name="connsiteX40" fmla="*/ 2240924 w 2305318"/>
              <a:gd name="connsiteY40" fmla="*/ 193183 h 1931831"/>
              <a:gd name="connsiteX41" fmla="*/ 2279561 w 2305318"/>
              <a:gd name="connsiteY41" fmla="*/ 77273 h 1931831"/>
              <a:gd name="connsiteX42" fmla="*/ 2292440 w 2305318"/>
              <a:gd name="connsiteY42" fmla="*/ 38636 h 1931831"/>
              <a:gd name="connsiteX43" fmla="*/ 2305318 w 2305318"/>
              <a:gd name="connsiteY43" fmla="*/ 0 h 1931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305318" h="1931831">
                <a:moveTo>
                  <a:pt x="0" y="1931831"/>
                </a:moveTo>
                <a:cubicBezTo>
                  <a:pt x="101560" y="1881050"/>
                  <a:pt x="49951" y="1902302"/>
                  <a:pt x="154547" y="1867436"/>
                </a:cubicBezTo>
                <a:cubicBezTo>
                  <a:pt x="167426" y="1863143"/>
                  <a:pt x="179871" y="1857219"/>
                  <a:pt x="193183" y="1854557"/>
                </a:cubicBezTo>
                <a:cubicBezTo>
                  <a:pt x="284201" y="1836355"/>
                  <a:pt x="236812" y="1848601"/>
                  <a:pt x="334851" y="1815921"/>
                </a:cubicBezTo>
                <a:cubicBezTo>
                  <a:pt x="347730" y="1811628"/>
                  <a:pt x="362192" y="1810572"/>
                  <a:pt x="373487" y="1803042"/>
                </a:cubicBezTo>
                <a:cubicBezTo>
                  <a:pt x="487126" y="1727283"/>
                  <a:pt x="305506" y="1843468"/>
                  <a:pt x="489397" y="1751526"/>
                </a:cubicBezTo>
                <a:cubicBezTo>
                  <a:pt x="506569" y="1742940"/>
                  <a:pt x="524244" y="1735294"/>
                  <a:pt x="540913" y="1725769"/>
                </a:cubicBezTo>
                <a:cubicBezTo>
                  <a:pt x="554352" y="1718090"/>
                  <a:pt x="565705" y="1706933"/>
                  <a:pt x="579549" y="1700011"/>
                </a:cubicBezTo>
                <a:cubicBezTo>
                  <a:pt x="591691" y="1693940"/>
                  <a:pt x="605133" y="1690862"/>
                  <a:pt x="618186" y="1687132"/>
                </a:cubicBezTo>
                <a:cubicBezTo>
                  <a:pt x="710733" y="1660690"/>
                  <a:pt x="627865" y="1687932"/>
                  <a:pt x="734096" y="1661374"/>
                </a:cubicBezTo>
                <a:cubicBezTo>
                  <a:pt x="747266" y="1658081"/>
                  <a:pt x="759854" y="1652788"/>
                  <a:pt x="772733" y="1648495"/>
                </a:cubicBezTo>
                <a:cubicBezTo>
                  <a:pt x="782585" y="1609085"/>
                  <a:pt x="781722" y="1587990"/>
                  <a:pt x="811369" y="1558343"/>
                </a:cubicBezTo>
                <a:cubicBezTo>
                  <a:pt x="848276" y="1521436"/>
                  <a:pt x="846746" y="1540655"/>
                  <a:pt x="888642" y="1519707"/>
                </a:cubicBezTo>
                <a:cubicBezTo>
                  <a:pt x="902486" y="1512785"/>
                  <a:pt x="913134" y="1500236"/>
                  <a:pt x="927279" y="1493949"/>
                </a:cubicBezTo>
                <a:cubicBezTo>
                  <a:pt x="967594" y="1476031"/>
                  <a:pt x="1013253" y="1466016"/>
                  <a:pt x="1056068" y="1455312"/>
                </a:cubicBezTo>
                <a:cubicBezTo>
                  <a:pt x="1063939" y="1431698"/>
                  <a:pt x="1079751" y="1361668"/>
                  <a:pt x="1107583" y="1339403"/>
                </a:cubicBezTo>
                <a:cubicBezTo>
                  <a:pt x="1120784" y="1328843"/>
                  <a:pt x="1207406" y="1314287"/>
                  <a:pt x="1210614" y="1313645"/>
                </a:cubicBezTo>
                <a:cubicBezTo>
                  <a:pt x="1227786" y="1305059"/>
                  <a:pt x="1247381" y="1300178"/>
                  <a:pt x="1262130" y="1287887"/>
                </a:cubicBezTo>
                <a:cubicBezTo>
                  <a:pt x="1274021" y="1277978"/>
                  <a:pt x="1276942" y="1260195"/>
                  <a:pt x="1287887" y="1249250"/>
                </a:cubicBezTo>
                <a:cubicBezTo>
                  <a:pt x="1298832" y="1238305"/>
                  <a:pt x="1313645" y="1232079"/>
                  <a:pt x="1326524" y="1223493"/>
                </a:cubicBezTo>
                <a:cubicBezTo>
                  <a:pt x="1330817" y="1210614"/>
                  <a:pt x="1331873" y="1196152"/>
                  <a:pt x="1339403" y="1184856"/>
                </a:cubicBezTo>
                <a:cubicBezTo>
                  <a:pt x="1352173" y="1165700"/>
                  <a:pt x="1394168" y="1130466"/>
                  <a:pt x="1416676" y="1120462"/>
                </a:cubicBezTo>
                <a:cubicBezTo>
                  <a:pt x="1441487" y="1109435"/>
                  <a:pt x="1493949" y="1094704"/>
                  <a:pt x="1493949" y="1094704"/>
                </a:cubicBezTo>
                <a:cubicBezTo>
                  <a:pt x="1502535" y="1081825"/>
                  <a:pt x="1512785" y="1069911"/>
                  <a:pt x="1519707" y="1056067"/>
                </a:cubicBezTo>
                <a:cubicBezTo>
                  <a:pt x="1525778" y="1043925"/>
                  <a:pt x="1524105" y="1028031"/>
                  <a:pt x="1532586" y="1017431"/>
                </a:cubicBezTo>
                <a:cubicBezTo>
                  <a:pt x="1557193" y="986673"/>
                  <a:pt x="1578750" y="994348"/>
                  <a:pt x="1609859" y="978794"/>
                </a:cubicBezTo>
                <a:cubicBezTo>
                  <a:pt x="1623703" y="971872"/>
                  <a:pt x="1634351" y="959322"/>
                  <a:pt x="1648496" y="953036"/>
                </a:cubicBezTo>
                <a:cubicBezTo>
                  <a:pt x="1673307" y="942009"/>
                  <a:pt x="1725769" y="927279"/>
                  <a:pt x="1725769" y="927279"/>
                </a:cubicBezTo>
                <a:cubicBezTo>
                  <a:pt x="1740218" y="883933"/>
                  <a:pt x="1738943" y="881686"/>
                  <a:pt x="1764406" y="837126"/>
                </a:cubicBezTo>
                <a:cubicBezTo>
                  <a:pt x="1772085" y="823687"/>
                  <a:pt x="1778515" y="808683"/>
                  <a:pt x="1790164" y="798490"/>
                </a:cubicBezTo>
                <a:cubicBezTo>
                  <a:pt x="1813462" y="778105"/>
                  <a:pt x="1867437" y="746974"/>
                  <a:pt x="1867437" y="746974"/>
                </a:cubicBezTo>
                <a:cubicBezTo>
                  <a:pt x="1899810" y="649858"/>
                  <a:pt x="1856140" y="769569"/>
                  <a:pt x="1906073" y="669701"/>
                </a:cubicBezTo>
                <a:cubicBezTo>
                  <a:pt x="1921627" y="638593"/>
                  <a:pt x="1913953" y="617033"/>
                  <a:pt x="1944710" y="592428"/>
                </a:cubicBezTo>
                <a:cubicBezTo>
                  <a:pt x="1955311" y="583947"/>
                  <a:pt x="1970468" y="583842"/>
                  <a:pt x="1983347" y="579549"/>
                </a:cubicBezTo>
                <a:cubicBezTo>
                  <a:pt x="1991933" y="562377"/>
                  <a:pt x="2001541" y="545680"/>
                  <a:pt x="2009104" y="528034"/>
                </a:cubicBezTo>
                <a:cubicBezTo>
                  <a:pt x="2014452" y="515556"/>
                  <a:pt x="2015390" y="501264"/>
                  <a:pt x="2021983" y="489397"/>
                </a:cubicBezTo>
                <a:cubicBezTo>
                  <a:pt x="2037017" y="462336"/>
                  <a:pt x="2056327" y="437882"/>
                  <a:pt x="2073499" y="412124"/>
                </a:cubicBezTo>
                <a:cubicBezTo>
                  <a:pt x="2082085" y="399245"/>
                  <a:pt x="2084572" y="378382"/>
                  <a:pt x="2099256" y="373487"/>
                </a:cubicBezTo>
                <a:lnTo>
                  <a:pt x="2137893" y="360608"/>
                </a:lnTo>
                <a:cubicBezTo>
                  <a:pt x="2177494" y="281408"/>
                  <a:pt x="2153005" y="325062"/>
                  <a:pt x="2215166" y="231819"/>
                </a:cubicBezTo>
                <a:lnTo>
                  <a:pt x="2240924" y="193183"/>
                </a:lnTo>
                <a:lnTo>
                  <a:pt x="2279561" y="77273"/>
                </a:lnTo>
                <a:lnTo>
                  <a:pt x="2292440" y="38636"/>
                </a:lnTo>
                <a:lnTo>
                  <a:pt x="2305318" y="0"/>
                </a:lnTo>
              </a:path>
            </a:pathLst>
          </a:cu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7057621" y="3078049"/>
            <a:ext cx="2086377" cy="830997"/>
          </a:xfrm>
          <a:prstGeom prst="rect">
            <a:avLst/>
          </a:prstGeom>
          <a:noFill/>
        </p:spPr>
        <p:txBody>
          <a:bodyPr wrap="square" rtlCol="0">
            <a:spAutoFit/>
          </a:bodyPr>
          <a:lstStyle/>
          <a:p>
            <a:r>
              <a:rPr lang="en-US" sz="4800" b="1" dirty="0" smtClean="0">
                <a:solidFill>
                  <a:srgbClr val="FFFF00"/>
                </a:solidFill>
              </a:rPr>
              <a:t>CC ???</a:t>
            </a:r>
            <a:endParaRPr lang="en-US" sz="4800" b="1" dirty="0">
              <a:solidFill>
                <a:srgbClr val="FFFF00"/>
              </a:solidFill>
            </a:endParaRPr>
          </a:p>
        </p:txBody>
      </p:sp>
    </p:spTree>
    <p:extLst>
      <p:ext uri="{BB962C8B-B14F-4D97-AF65-F5344CB8AC3E}">
        <p14:creationId xmlns:p14="http://schemas.microsoft.com/office/powerpoint/2010/main" val="174292181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45868" y="38637"/>
            <a:ext cx="7022387" cy="6858000"/>
          </a:xfrm>
          <a:prstGeom prst="rect">
            <a:avLst/>
          </a:prstGeom>
        </p:spPr>
      </p:pic>
      <p:sp>
        <p:nvSpPr>
          <p:cNvPr id="3" name="TextBox 2"/>
          <p:cNvSpPr txBox="1"/>
          <p:nvPr/>
        </p:nvSpPr>
        <p:spPr>
          <a:xfrm>
            <a:off x="0" y="269111"/>
            <a:ext cx="4694830" cy="5078313"/>
          </a:xfrm>
          <a:prstGeom prst="rect">
            <a:avLst/>
          </a:prstGeom>
          <a:noFill/>
        </p:spPr>
        <p:txBody>
          <a:bodyPr wrap="square" rtlCol="0">
            <a:spAutoFit/>
          </a:bodyPr>
          <a:lstStyle/>
          <a:p>
            <a:pPr algn="ctr"/>
            <a:endParaRPr lang="en-US" sz="3600" dirty="0" smtClean="0"/>
          </a:p>
          <a:p>
            <a:pPr algn="ctr"/>
            <a:endParaRPr lang="en-US" sz="3600" dirty="0"/>
          </a:p>
          <a:p>
            <a:pPr algn="ctr"/>
            <a:r>
              <a:rPr lang="en-US" sz="3600" dirty="0" smtClean="0"/>
              <a:t>Collateral Groove Depth </a:t>
            </a:r>
          </a:p>
          <a:p>
            <a:pPr algn="ctr"/>
            <a:r>
              <a:rPr lang="en-US" sz="3600" dirty="0" smtClean="0"/>
              <a:t>(height off ground)</a:t>
            </a:r>
          </a:p>
          <a:p>
            <a:pPr algn="ctr"/>
            <a:endParaRPr lang="en-US" sz="3600" dirty="0"/>
          </a:p>
          <a:p>
            <a:pPr algn="ctr"/>
            <a:r>
              <a:rPr lang="en-US" sz="3600" dirty="0" smtClean="0"/>
              <a:t>Apex of frog – 0</a:t>
            </a:r>
          </a:p>
          <a:p>
            <a:pPr algn="ctr"/>
            <a:endParaRPr lang="en-US" sz="3600" dirty="0" smtClean="0"/>
          </a:p>
          <a:p>
            <a:pPr algn="ctr"/>
            <a:r>
              <a:rPr lang="en-US" sz="3600" dirty="0" smtClean="0"/>
              <a:t>Deepest point beside the bars – 3/4” (18mm)</a:t>
            </a:r>
            <a:endParaRPr lang="en-US" sz="3600" dirty="0"/>
          </a:p>
        </p:txBody>
      </p:sp>
      <p:sp>
        <p:nvSpPr>
          <p:cNvPr id="4" name="TextBox 3"/>
          <p:cNvSpPr txBox="1"/>
          <p:nvPr/>
        </p:nvSpPr>
        <p:spPr>
          <a:xfrm>
            <a:off x="10592977" y="6597746"/>
            <a:ext cx="1459887" cy="307777"/>
          </a:xfrm>
          <a:prstGeom prst="rect">
            <a:avLst/>
          </a:prstGeom>
          <a:noFill/>
        </p:spPr>
        <p:txBody>
          <a:bodyPr wrap="none" rtlCol="0">
            <a:spAutoFit/>
          </a:bodyPr>
          <a:lstStyle/>
          <a:p>
            <a:r>
              <a:rPr lang="en-US" sz="1400"/>
              <a:t>Alicia Harlov Files</a:t>
            </a:r>
            <a:endParaRPr lang="en-US" sz="1400" dirty="0"/>
          </a:p>
        </p:txBody>
      </p:sp>
    </p:spTree>
    <p:extLst>
      <p:ext uri="{BB962C8B-B14F-4D97-AF65-F5344CB8AC3E}">
        <p14:creationId xmlns:p14="http://schemas.microsoft.com/office/powerpoint/2010/main" val="225097374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45868" y="0"/>
            <a:ext cx="7022387" cy="6858000"/>
          </a:xfrm>
          <a:prstGeom prst="rect">
            <a:avLst/>
          </a:prstGeom>
        </p:spPr>
      </p:pic>
      <p:sp>
        <p:nvSpPr>
          <p:cNvPr id="3" name="TextBox 2"/>
          <p:cNvSpPr txBox="1"/>
          <p:nvPr/>
        </p:nvSpPr>
        <p:spPr>
          <a:xfrm>
            <a:off x="0" y="230474"/>
            <a:ext cx="4694830" cy="5078313"/>
          </a:xfrm>
          <a:prstGeom prst="rect">
            <a:avLst/>
          </a:prstGeom>
          <a:noFill/>
        </p:spPr>
        <p:txBody>
          <a:bodyPr wrap="square" rtlCol="0">
            <a:spAutoFit/>
          </a:bodyPr>
          <a:lstStyle/>
          <a:p>
            <a:pPr algn="ctr"/>
            <a:endParaRPr lang="en-US" sz="3600" dirty="0" smtClean="0"/>
          </a:p>
          <a:p>
            <a:pPr algn="ctr"/>
            <a:endParaRPr lang="en-US" sz="3600" dirty="0"/>
          </a:p>
          <a:p>
            <a:pPr algn="ctr"/>
            <a:r>
              <a:rPr lang="en-US" sz="3600" dirty="0" smtClean="0"/>
              <a:t>Collateral Groove Depth </a:t>
            </a:r>
          </a:p>
          <a:p>
            <a:pPr algn="ctr"/>
            <a:r>
              <a:rPr lang="en-US" sz="3600" dirty="0" smtClean="0"/>
              <a:t>(height off ground)</a:t>
            </a:r>
          </a:p>
          <a:p>
            <a:pPr algn="ctr"/>
            <a:endParaRPr lang="en-US" sz="3600" dirty="0"/>
          </a:p>
          <a:p>
            <a:pPr algn="ctr"/>
            <a:r>
              <a:rPr lang="en-US" sz="3600" dirty="0" smtClean="0"/>
              <a:t>Apex of frog – 0</a:t>
            </a:r>
          </a:p>
          <a:p>
            <a:pPr algn="ctr"/>
            <a:endParaRPr lang="en-US" sz="3600" dirty="0" smtClean="0"/>
          </a:p>
          <a:p>
            <a:pPr algn="ctr"/>
            <a:r>
              <a:rPr lang="en-US" sz="3600" dirty="0" smtClean="0"/>
              <a:t>Deepest point beside the bars – 3/4” (18mm)</a:t>
            </a:r>
            <a:endParaRPr lang="en-US" sz="36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45867" y="0"/>
            <a:ext cx="7022387" cy="6858000"/>
          </a:xfrm>
          <a:prstGeom prst="rect">
            <a:avLst/>
          </a:prstGeom>
        </p:spPr>
      </p:pic>
    </p:spTree>
    <p:extLst>
      <p:ext uri="{BB962C8B-B14F-4D97-AF65-F5344CB8AC3E}">
        <p14:creationId xmlns:p14="http://schemas.microsoft.com/office/powerpoint/2010/main" val="234140211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45868" y="0"/>
            <a:ext cx="7022387" cy="6858000"/>
          </a:xfrm>
          <a:prstGeom prst="rect">
            <a:avLst/>
          </a:prstGeom>
        </p:spPr>
      </p:pic>
      <p:sp>
        <p:nvSpPr>
          <p:cNvPr id="3" name="TextBox 2"/>
          <p:cNvSpPr txBox="1"/>
          <p:nvPr/>
        </p:nvSpPr>
        <p:spPr>
          <a:xfrm>
            <a:off x="0" y="230474"/>
            <a:ext cx="4694830" cy="5078313"/>
          </a:xfrm>
          <a:prstGeom prst="rect">
            <a:avLst/>
          </a:prstGeom>
          <a:noFill/>
        </p:spPr>
        <p:txBody>
          <a:bodyPr wrap="square" rtlCol="0">
            <a:spAutoFit/>
          </a:bodyPr>
          <a:lstStyle/>
          <a:p>
            <a:pPr algn="ctr"/>
            <a:endParaRPr lang="en-US" sz="3600" dirty="0" smtClean="0"/>
          </a:p>
          <a:p>
            <a:pPr algn="ctr"/>
            <a:endParaRPr lang="en-US" sz="3600" dirty="0"/>
          </a:p>
          <a:p>
            <a:pPr algn="ctr"/>
            <a:r>
              <a:rPr lang="en-US" sz="3600" dirty="0" smtClean="0"/>
              <a:t>Collateral Groove Depth </a:t>
            </a:r>
          </a:p>
          <a:p>
            <a:pPr algn="ctr"/>
            <a:r>
              <a:rPr lang="en-US" sz="3600" dirty="0" smtClean="0"/>
              <a:t>(height off ground)</a:t>
            </a:r>
          </a:p>
          <a:p>
            <a:pPr algn="ctr"/>
            <a:endParaRPr lang="en-US" sz="3600" dirty="0"/>
          </a:p>
          <a:p>
            <a:pPr algn="ctr"/>
            <a:r>
              <a:rPr lang="en-US" sz="3600" dirty="0" smtClean="0"/>
              <a:t>Apex of frog – 0</a:t>
            </a:r>
          </a:p>
          <a:p>
            <a:pPr algn="ctr"/>
            <a:endParaRPr lang="en-US" sz="3600" dirty="0" smtClean="0"/>
          </a:p>
          <a:p>
            <a:pPr algn="ctr"/>
            <a:r>
              <a:rPr lang="en-US" sz="3600" dirty="0" smtClean="0"/>
              <a:t>Deepest point beside the bars – 3/4” (18mm)</a:t>
            </a:r>
            <a:endParaRPr lang="en-US" sz="36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45868" y="0"/>
            <a:ext cx="7022387" cy="6858000"/>
          </a:xfrm>
          <a:prstGeom prst="rect">
            <a:avLst/>
          </a:prstGeom>
        </p:spPr>
      </p:pic>
    </p:spTree>
    <p:extLst>
      <p:ext uri="{BB962C8B-B14F-4D97-AF65-F5344CB8AC3E}">
        <p14:creationId xmlns:p14="http://schemas.microsoft.com/office/powerpoint/2010/main" val="552239845"/>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40000">
            <a:off x="536387" y="-66280"/>
            <a:ext cx="5101192" cy="68580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
            <a:off x="6608675" y="1563257"/>
            <a:ext cx="4210843" cy="5581663"/>
          </a:xfrm>
          <a:prstGeom prst="rect">
            <a:avLst/>
          </a:prstGeom>
        </p:spPr>
      </p:pic>
      <p:sp>
        <p:nvSpPr>
          <p:cNvPr id="4" name="TextBox 3"/>
          <p:cNvSpPr txBox="1"/>
          <p:nvPr/>
        </p:nvSpPr>
        <p:spPr>
          <a:xfrm>
            <a:off x="5540991" y="136479"/>
            <a:ext cx="6346210" cy="1384995"/>
          </a:xfrm>
          <a:prstGeom prst="rect">
            <a:avLst/>
          </a:prstGeom>
          <a:noFill/>
        </p:spPr>
        <p:txBody>
          <a:bodyPr wrap="square" rtlCol="0">
            <a:spAutoFit/>
          </a:bodyPr>
          <a:lstStyle/>
          <a:p>
            <a:pPr algn="ctr"/>
            <a:r>
              <a:rPr lang="en-US" sz="2800" dirty="0" smtClean="0"/>
              <a:t>464 pages, 630 pictures and illustrations,</a:t>
            </a:r>
          </a:p>
          <a:p>
            <a:pPr algn="ctr"/>
            <a:r>
              <a:rPr lang="en-US" sz="2800" dirty="0" smtClean="0"/>
              <a:t>6 veterinary co-authors. Available at</a:t>
            </a:r>
          </a:p>
          <a:p>
            <a:pPr algn="ctr"/>
            <a:r>
              <a:rPr lang="en-US" sz="2800" dirty="0" smtClean="0"/>
              <a:t>                  HoofRehab.com</a:t>
            </a:r>
            <a:endParaRPr lang="en-US" sz="2800" dirty="0"/>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86983" y="6256047"/>
            <a:ext cx="666750" cy="476250"/>
          </a:xfrm>
          <a:prstGeom prst="rect">
            <a:avLst/>
          </a:prstGeom>
        </p:spPr>
      </p:pic>
    </p:spTree>
    <p:extLst>
      <p:ext uri="{BB962C8B-B14F-4D97-AF65-F5344CB8AC3E}">
        <p14:creationId xmlns:p14="http://schemas.microsoft.com/office/powerpoint/2010/main" val="405698909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9.5) 5-11"/>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4332287" y="0"/>
            <a:ext cx="7859713" cy="6858000"/>
          </a:xfrm>
          <a:prstGeom prst="rect">
            <a:avLst/>
          </a:prstGeom>
          <a:noFill/>
          <a:ln>
            <a:noFill/>
          </a:ln>
        </p:spPr>
      </p:pic>
      <p:sp>
        <p:nvSpPr>
          <p:cNvPr id="3" name="TextBox 2"/>
          <p:cNvSpPr txBox="1"/>
          <p:nvPr/>
        </p:nvSpPr>
        <p:spPr>
          <a:xfrm>
            <a:off x="128791" y="141669"/>
            <a:ext cx="4332286" cy="6370975"/>
          </a:xfrm>
          <a:prstGeom prst="rect">
            <a:avLst/>
          </a:prstGeom>
          <a:noFill/>
        </p:spPr>
        <p:txBody>
          <a:bodyPr wrap="square" rtlCol="0">
            <a:spAutoFit/>
          </a:bodyPr>
          <a:lstStyle/>
          <a:p>
            <a:r>
              <a:rPr lang="en-US" sz="2400" dirty="0" smtClean="0"/>
              <a:t>The “right” trim varies with the terrain the horse spends the most time on.</a:t>
            </a:r>
          </a:p>
          <a:p>
            <a:endParaRPr lang="en-US" sz="2400" dirty="0"/>
          </a:p>
          <a:p>
            <a:r>
              <a:rPr lang="en-US" sz="2400" dirty="0" smtClean="0"/>
              <a:t>Many horses’ environments vary seasonally (frozen vs. thawed, baked dry vs. wet, rocky vs. soft snow…..)</a:t>
            </a:r>
          </a:p>
          <a:p>
            <a:endParaRPr lang="en-US" sz="2400" dirty="0"/>
          </a:p>
          <a:p>
            <a:r>
              <a:rPr lang="en-US" sz="2400" dirty="0" smtClean="0"/>
              <a:t>So the “right” foot often varies seasonally on an individual horse.</a:t>
            </a:r>
          </a:p>
          <a:p>
            <a:endParaRPr lang="en-US" sz="2400" dirty="0"/>
          </a:p>
          <a:p>
            <a:r>
              <a:rPr lang="en-US" sz="2400" dirty="0" smtClean="0"/>
              <a:t>Both types have the same collateral groove depths because the sole thickness at the outer periphery is the same.</a:t>
            </a:r>
            <a:endParaRPr lang="en-US" sz="2400" dirty="0"/>
          </a:p>
        </p:txBody>
      </p:sp>
    </p:spTree>
    <p:extLst>
      <p:ext uri="{BB962C8B-B14F-4D97-AF65-F5344CB8AC3E}">
        <p14:creationId xmlns:p14="http://schemas.microsoft.com/office/powerpoint/2010/main" val="3653044052"/>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9.5) 5-11"/>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4332287" y="0"/>
            <a:ext cx="7859713" cy="6858000"/>
          </a:xfrm>
          <a:prstGeom prst="rect">
            <a:avLst/>
          </a:prstGeom>
          <a:noFill/>
          <a:ln>
            <a:noFill/>
          </a:ln>
        </p:spPr>
      </p:pic>
      <p:cxnSp>
        <p:nvCxnSpPr>
          <p:cNvPr id="4" name="Straight Arrow Connector 3"/>
          <p:cNvCxnSpPr/>
          <p:nvPr/>
        </p:nvCxnSpPr>
        <p:spPr>
          <a:xfrm flipH="1" flipV="1">
            <a:off x="11755840" y="5561100"/>
            <a:ext cx="576775" cy="253218"/>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flipH="1" flipV="1">
            <a:off x="11664695" y="5837896"/>
            <a:ext cx="436098" cy="154744"/>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V="1">
            <a:off x="9853334" y="5612616"/>
            <a:ext cx="422031" cy="253218"/>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10437833" y="5814318"/>
            <a:ext cx="379828" cy="281354"/>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0" y="180303"/>
            <a:ext cx="4332287" cy="6370975"/>
          </a:xfrm>
          <a:prstGeom prst="rect">
            <a:avLst/>
          </a:prstGeom>
          <a:noFill/>
        </p:spPr>
        <p:txBody>
          <a:bodyPr wrap="square" rtlCol="0">
            <a:spAutoFit/>
          </a:bodyPr>
          <a:lstStyle/>
          <a:p>
            <a:r>
              <a:rPr lang="en-US" sz="2400" dirty="0" smtClean="0"/>
              <a:t>On soft or rocky terrain that the foot can sink into, the bevel of the outer wall does not “unload” the wall. Instead, the wall is carrying plenty of load, but the force is diverted into a compressional force on the laminae, rather than a separational force.</a:t>
            </a:r>
          </a:p>
          <a:p>
            <a:endParaRPr lang="en-US" sz="2400" dirty="0"/>
          </a:p>
          <a:p>
            <a:r>
              <a:rPr lang="en-US" sz="2400" dirty="0" smtClean="0"/>
              <a:t>On hard, flat terrain, though, the wall needs to be trimmed flatter, with a soft roll on the outer edge.</a:t>
            </a:r>
          </a:p>
          <a:p>
            <a:endParaRPr lang="en-US" sz="2400" dirty="0"/>
          </a:p>
          <a:p>
            <a:r>
              <a:rPr lang="en-US" sz="2400" dirty="0" smtClean="0"/>
              <a:t>In both terrains, the goal is load-sharing between the wall and sole.</a:t>
            </a:r>
            <a:endParaRPr lang="en-US" sz="2400" dirty="0"/>
          </a:p>
        </p:txBody>
      </p:sp>
    </p:spTree>
    <p:extLst>
      <p:ext uri="{BB962C8B-B14F-4D97-AF65-F5344CB8AC3E}">
        <p14:creationId xmlns:p14="http://schemas.microsoft.com/office/powerpoint/2010/main" val="1496215646"/>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87910" y="0"/>
            <a:ext cx="7216179" cy="6858000"/>
          </a:xfrm>
          <a:prstGeom prst="rect">
            <a:avLst/>
          </a:prstGeom>
        </p:spPr>
      </p:pic>
    </p:spTree>
    <p:extLst>
      <p:ext uri="{BB962C8B-B14F-4D97-AF65-F5344CB8AC3E}">
        <p14:creationId xmlns:p14="http://schemas.microsoft.com/office/powerpoint/2010/main" val="1871113537"/>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064369" y="2982351"/>
            <a:ext cx="3683829" cy="646331"/>
          </a:xfrm>
          <a:prstGeom prst="rect">
            <a:avLst/>
          </a:prstGeom>
          <a:noFill/>
        </p:spPr>
        <p:txBody>
          <a:bodyPr wrap="none" rtlCol="0">
            <a:spAutoFit/>
          </a:bodyPr>
          <a:lstStyle/>
          <a:p>
            <a:r>
              <a:rPr lang="en-US" dirty="0" smtClean="0"/>
              <a:t>Picture of sole ridges adjacent to frog</a:t>
            </a:r>
          </a:p>
          <a:p>
            <a:endParaRPr lang="en-US"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27928" y="0"/>
            <a:ext cx="9536144" cy="6858000"/>
          </a:xfrm>
          <a:prstGeom prst="rect">
            <a:avLst/>
          </a:prstGeom>
        </p:spPr>
      </p:pic>
    </p:spTree>
    <p:extLst>
      <p:ext uri="{BB962C8B-B14F-4D97-AF65-F5344CB8AC3E}">
        <p14:creationId xmlns:p14="http://schemas.microsoft.com/office/powerpoint/2010/main" val="1866309862"/>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shot_20190307-185648_Chrome"/>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911350" y="0"/>
            <a:ext cx="8367713" cy="6858000"/>
          </a:xfrm>
          <a:prstGeom prst="rect">
            <a:avLst/>
          </a:prstGeom>
          <a:noFill/>
          <a:ln>
            <a:noFill/>
          </a:ln>
        </p:spPr>
      </p:pic>
    </p:spTree>
    <p:extLst>
      <p:ext uri="{BB962C8B-B14F-4D97-AF65-F5344CB8AC3E}">
        <p14:creationId xmlns:p14="http://schemas.microsoft.com/office/powerpoint/2010/main" val="1942068168"/>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2462" y="0"/>
            <a:ext cx="8367076" cy="6858000"/>
          </a:xfrm>
          <a:prstGeom prst="rect">
            <a:avLst/>
          </a:prstGeom>
        </p:spPr>
      </p:pic>
    </p:spTree>
    <p:extLst>
      <p:ext uri="{BB962C8B-B14F-4D97-AF65-F5344CB8AC3E}">
        <p14:creationId xmlns:p14="http://schemas.microsoft.com/office/powerpoint/2010/main" val="409828147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 7-24"/>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2305320" y="-218943"/>
            <a:ext cx="8557811" cy="6451962"/>
          </a:xfrm>
          <a:prstGeom prst="rect">
            <a:avLst/>
          </a:prstGeom>
          <a:noFill/>
          <a:ln>
            <a:noFill/>
          </a:ln>
        </p:spPr>
      </p:pic>
      <p:sp>
        <p:nvSpPr>
          <p:cNvPr id="4" name="TextBox 3"/>
          <p:cNvSpPr txBox="1"/>
          <p:nvPr/>
        </p:nvSpPr>
        <p:spPr>
          <a:xfrm>
            <a:off x="9137859" y="6468761"/>
            <a:ext cx="1871003" cy="369332"/>
          </a:xfrm>
          <a:prstGeom prst="rect">
            <a:avLst/>
          </a:prstGeom>
          <a:noFill/>
        </p:spPr>
        <p:txBody>
          <a:bodyPr wrap="square" rtlCol="0">
            <a:spAutoFit/>
          </a:bodyPr>
          <a:lstStyle/>
          <a:p>
            <a:r>
              <a:rPr lang="en-US" dirty="0" smtClean="0"/>
              <a:t>Pete Ramey Files</a:t>
            </a:r>
            <a:endParaRPr lang="en-US" dirty="0"/>
          </a:p>
        </p:txBody>
      </p:sp>
      <p:cxnSp>
        <p:nvCxnSpPr>
          <p:cNvPr id="5" name="Straight Connector 4"/>
          <p:cNvCxnSpPr/>
          <p:nvPr/>
        </p:nvCxnSpPr>
        <p:spPr>
          <a:xfrm>
            <a:off x="8358389" y="1468192"/>
            <a:ext cx="77273"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0522046" y="3644718"/>
            <a:ext cx="115903" cy="12881"/>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5525033" y="5318973"/>
            <a:ext cx="51516"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3490174" y="1056067"/>
            <a:ext cx="64395" cy="12879"/>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4984124" y="1159099"/>
            <a:ext cx="51515"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2305320" y="6233019"/>
            <a:ext cx="2356927" cy="523220"/>
          </a:xfrm>
          <a:prstGeom prst="rect">
            <a:avLst/>
          </a:prstGeom>
          <a:noFill/>
        </p:spPr>
        <p:txBody>
          <a:bodyPr wrap="none" rtlCol="0">
            <a:spAutoFit/>
          </a:bodyPr>
          <a:lstStyle/>
          <a:p>
            <a:r>
              <a:rPr lang="en-US" sz="2800" b="1" dirty="0">
                <a:solidFill>
                  <a:srgbClr val="FFFF00"/>
                </a:solidFill>
              </a:rPr>
              <a:t>6</a:t>
            </a:r>
            <a:r>
              <a:rPr lang="en-US" sz="2800" b="1" dirty="0" smtClean="0">
                <a:solidFill>
                  <a:srgbClr val="FFFF00"/>
                </a:solidFill>
              </a:rPr>
              <a:t> months later</a:t>
            </a:r>
            <a:endParaRPr lang="en-US" sz="2800" b="1" dirty="0">
              <a:solidFill>
                <a:srgbClr val="FFFF00"/>
              </a:solidFill>
            </a:endParaRPr>
          </a:p>
        </p:txBody>
      </p:sp>
      <p:sp>
        <p:nvSpPr>
          <p:cNvPr id="6" name="Freeform 5"/>
          <p:cNvSpPr/>
          <p:nvPr/>
        </p:nvSpPr>
        <p:spPr>
          <a:xfrm>
            <a:off x="7534141" y="3065172"/>
            <a:ext cx="2421228" cy="2382591"/>
          </a:xfrm>
          <a:custGeom>
            <a:avLst/>
            <a:gdLst>
              <a:gd name="connsiteX0" fmla="*/ 0 w 2421228"/>
              <a:gd name="connsiteY0" fmla="*/ 2382591 h 2382591"/>
              <a:gd name="connsiteX1" fmla="*/ 115910 w 2421228"/>
              <a:gd name="connsiteY1" fmla="*/ 2356834 h 2382591"/>
              <a:gd name="connsiteX2" fmla="*/ 154546 w 2421228"/>
              <a:gd name="connsiteY2" fmla="*/ 2343955 h 2382591"/>
              <a:gd name="connsiteX3" fmla="*/ 386366 w 2421228"/>
              <a:gd name="connsiteY3" fmla="*/ 2318197 h 2382591"/>
              <a:gd name="connsiteX4" fmla="*/ 425003 w 2421228"/>
              <a:gd name="connsiteY4" fmla="*/ 2305318 h 2382591"/>
              <a:gd name="connsiteX5" fmla="*/ 502276 w 2421228"/>
              <a:gd name="connsiteY5" fmla="*/ 2253803 h 2382591"/>
              <a:gd name="connsiteX6" fmla="*/ 643944 w 2421228"/>
              <a:gd name="connsiteY6" fmla="*/ 2215166 h 2382591"/>
              <a:gd name="connsiteX7" fmla="*/ 772732 w 2421228"/>
              <a:gd name="connsiteY7" fmla="*/ 2176529 h 2382591"/>
              <a:gd name="connsiteX8" fmla="*/ 811369 w 2421228"/>
              <a:gd name="connsiteY8" fmla="*/ 2163651 h 2382591"/>
              <a:gd name="connsiteX9" fmla="*/ 940158 w 2421228"/>
              <a:gd name="connsiteY9" fmla="*/ 2034862 h 2382591"/>
              <a:gd name="connsiteX10" fmla="*/ 1017431 w 2421228"/>
              <a:gd name="connsiteY10" fmla="*/ 2009104 h 2382591"/>
              <a:gd name="connsiteX11" fmla="*/ 1081825 w 2421228"/>
              <a:gd name="connsiteY11" fmla="*/ 1931831 h 2382591"/>
              <a:gd name="connsiteX12" fmla="*/ 1120462 w 2421228"/>
              <a:gd name="connsiteY12" fmla="*/ 1918952 h 2382591"/>
              <a:gd name="connsiteX13" fmla="*/ 1223493 w 2421228"/>
              <a:gd name="connsiteY13" fmla="*/ 1880315 h 2382591"/>
              <a:gd name="connsiteX14" fmla="*/ 1300766 w 2421228"/>
              <a:gd name="connsiteY14" fmla="*/ 1828800 h 2382591"/>
              <a:gd name="connsiteX15" fmla="*/ 1352282 w 2421228"/>
              <a:gd name="connsiteY15" fmla="*/ 1790163 h 2382591"/>
              <a:gd name="connsiteX16" fmla="*/ 1390918 w 2421228"/>
              <a:gd name="connsiteY16" fmla="*/ 1777284 h 2382591"/>
              <a:gd name="connsiteX17" fmla="*/ 1429555 w 2421228"/>
              <a:gd name="connsiteY17" fmla="*/ 1751527 h 2382591"/>
              <a:gd name="connsiteX18" fmla="*/ 1468191 w 2421228"/>
              <a:gd name="connsiteY18" fmla="*/ 1738648 h 2382591"/>
              <a:gd name="connsiteX19" fmla="*/ 1545465 w 2421228"/>
              <a:gd name="connsiteY19" fmla="*/ 1700011 h 2382591"/>
              <a:gd name="connsiteX20" fmla="*/ 1635617 w 2421228"/>
              <a:gd name="connsiteY20" fmla="*/ 1584101 h 2382591"/>
              <a:gd name="connsiteX21" fmla="*/ 1687132 w 2421228"/>
              <a:gd name="connsiteY21" fmla="*/ 1571222 h 2382591"/>
              <a:gd name="connsiteX22" fmla="*/ 1725769 w 2421228"/>
              <a:gd name="connsiteY22" fmla="*/ 1558343 h 2382591"/>
              <a:gd name="connsiteX23" fmla="*/ 1751527 w 2421228"/>
              <a:gd name="connsiteY23" fmla="*/ 1519707 h 2382591"/>
              <a:gd name="connsiteX24" fmla="*/ 1764405 w 2421228"/>
              <a:gd name="connsiteY24" fmla="*/ 1455313 h 2382591"/>
              <a:gd name="connsiteX25" fmla="*/ 1803042 w 2421228"/>
              <a:gd name="connsiteY25" fmla="*/ 1442434 h 2382591"/>
              <a:gd name="connsiteX26" fmla="*/ 1906073 w 2421228"/>
              <a:gd name="connsiteY26" fmla="*/ 1403797 h 2382591"/>
              <a:gd name="connsiteX27" fmla="*/ 1918952 w 2421228"/>
              <a:gd name="connsiteY27" fmla="*/ 1365160 h 2382591"/>
              <a:gd name="connsiteX28" fmla="*/ 1970467 w 2421228"/>
              <a:gd name="connsiteY28" fmla="*/ 1287887 h 2382591"/>
              <a:gd name="connsiteX29" fmla="*/ 1996225 w 2421228"/>
              <a:gd name="connsiteY29" fmla="*/ 1249251 h 2382591"/>
              <a:gd name="connsiteX30" fmla="*/ 2021983 w 2421228"/>
              <a:gd name="connsiteY30" fmla="*/ 1197735 h 2382591"/>
              <a:gd name="connsiteX31" fmla="*/ 2060620 w 2421228"/>
              <a:gd name="connsiteY31" fmla="*/ 1171977 h 2382591"/>
              <a:gd name="connsiteX32" fmla="*/ 2086377 w 2421228"/>
              <a:gd name="connsiteY32" fmla="*/ 1094704 h 2382591"/>
              <a:gd name="connsiteX33" fmla="*/ 2112135 w 2421228"/>
              <a:gd name="connsiteY33" fmla="*/ 1056067 h 2382591"/>
              <a:gd name="connsiteX34" fmla="*/ 2163651 w 2421228"/>
              <a:gd name="connsiteY34" fmla="*/ 940158 h 2382591"/>
              <a:gd name="connsiteX35" fmla="*/ 2202287 w 2421228"/>
              <a:gd name="connsiteY35" fmla="*/ 862884 h 2382591"/>
              <a:gd name="connsiteX36" fmla="*/ 2240924 w 2421228"/>
              <a:gd name="connsiteY36" fmla="*/ 837127 h 2382591"/>
              <a:gd name="connsiteX37" fmla="*/ 2279560 w 2421228"/>
              <a:gd name="connsiteY37" fmla="*/ 746974 h 2382591"/>
              <a:gd name="connsiteX38" fmla="*/ 2305318 w 2421228"/>
              <a:gd name="connsiteY38" fmla="*/ 656822 h 2382591"/>
              <a:gd name="connsiteX39" fmla="*/ 2343955 w 2421228"/>
              <a:gd name="connsiteY39" fmla="*/ 631065 h 2382591"/>
              <a:gd name="connsiteX40" fmla="*/ 2356834 w 2421228"/>
              <a:gd name="connsiteY40" fmla="*/ 502276 h 2382591"/>
              <a:gd name="connsiteX41" fmla="*/ 2395470 w 2421228"/>
              <a:gd name="connsiteY41" fmla="*/ 373487 h 2382591"/>
              <a:gd name="connsiteX42" fmla="*/ 2408349 w 2421228"/>
              <a:gd name="connsiteY42" fmla="*/ 321972 h 2382591"/>
              <a:gd name="connsiteX43" fmla="*/ 2421228 w 2421228"/>
              <a:gd name="connsiteY43" fmla="*/ 0 h 2382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421228" h="2382591">
                <a:moveTo>
                  <a:pt x="0" y="2382591"/>
                </a:moveTo>
                <a:cubicBezTo>
                  <a:pt x="44267" y="2373738"/>
                  <a:pt x="73468" y="2368960"/>
                  <a:pt x="115910" y="2356834"/>
                </a:cubicBezTo>
                <a:cubicBezTo>
                  <a:pt x="128963" y="2353105"/>
                  <a:pt x="141234" y="2346617"/>
                  <a:pt x="154546" y="2343955"/>
                </a:cubicBezTo>
                <a:cubicBezTo>
                  <a:pt x="219828" y="2330898"/>
                  <a:pt x="326639" y="2323627"/>
                  <a:pt x="386366" y="2318197"/>
                </a:cubicBezTo>
                <a:cubicBezTo>
                  <a:pt x="399245" y="2313904"/>
                  <a:pt x="413136" y="2311911"/>
                  <a:pt x="425003" y="2305318"/>
                </a:cubicBezTo>
                <a:cubicBezTo>
                  <a:pt x="452064" y="2290284"/>
                  <a:pt x="472908" y="2263592"/>
                  <a:pt x="502276" y="2253803"/>
                </a:cubicBezTo>
                <a:cubicBezTo>
                  <a:pt x="574497" y="2229729"/>
                  <a:pt x="527742" y="2244217"/>
                  <a:pt x="643944" y="2215166"/>
                </a:cubicBezTo>
                <a:cubicBezTo>
                  <a:pt x="721805" y="2195700"/>
                  <a:pt x="678658" y="2207886"/>
                  <a:pt x="772732" y="2176529"/>
                </a:cubicBezTo>
                <a:lnTo>
                  <a:pt x="811369" y="2163651"/>
                </a:lnTo>
                <a:cubicBezTo>
                  <a:pt x="878621" y="2073981"/>
                  <a:pt x="859878" y="2066974"/>
                  <a:pt x="940158" y="2034862"/>
                </a:cubicBezTo>
                <a:cubicBezTo>
                  <a:pt x="965367" y="2024778"/>
                  <a:pt x="991673" y="2017690"/>
                  <a:pt x="1017431" y="2009104"/>
                </a:cubicBezTo>
                <a:cubicBezTo>
                  <a:pt x="1036437" y="1980595"/>
                  <a:pt x="1052077" y="1951663"/>
                  <a:pt x="1081825" y="1931831"/>
                </a:cubicBezTo>
                <a:cubicBezTo>
                  <a:pt x="1093121" y="1924301"/>
                  <a:pt x="1107984" y="1924300"/>
                  <a:pt x="1120462" y="1918952"/>
                </a:cubicBezTo>
                <a:cubicBezTo>
                  <a:pt x="1214749" y="1878543"/>
                  <a:pt x="1128514" y="1904060"/>
                  <a:pt x="1223493" y="1880315"/>
                </a:cubicBezTo>
                <a:cubicBezTo>
                  <a:pt x="1313404" y="1790404"/>
                  <a:pt x="1213786" y="1878503"/>
                  <a:pt x="1300766" y="1828800"/>
                </a:cubicBezTo>
                <a:cubicBezTo>
                  <a:pt x="1319403" y="1818150"/>
                  <a:pt x="1333645" y="1800813"/>
                  <a:pt x="1352282" y="1790163"/>
                </a:cubicBezTo>
                <a:cubicBezTo>
                  <a:pt x="1364069" y="1783428"/>
                  <a:pt x="1378776" y="1783355"/>
                  <a:pt x="1390918" y="1777284"/>
                </a:cubicBezTo>
                <a:cubicBezTo>
                  <a:pt x="1404762" y="1770362"/>
                  <a:pt x="1415711" y="1758449"/>
                  <a:pt x="1429555" y="1751527"/>
                </a:cubicBezTo>
                <a:cubicBezTo>
                  <a:pt x="1441697" y="1745456"/>
                  <a:pt x="1456049" y="1744719"/>
                  <a:pt x="1468191" y="1738648"/>
                </a:cubicBezTo>
                <a:cubicBezTo>
                  <a:pt x="1568052" y="1688717"/>
                  <a:pt x="1448353" y="1732382"/>
                  <a:pt x="1545465" y="1700011"/>
                </a:cubicBezTo>
                <a:cubicBezTo>
                  <a:pt x="1559604" y="1678803"/>
                  <a:pt x="1603025" y="1602725"/>
                  <a:pt x="1635617" y="1584101"/>
                </a:cubicBezTo>
                <a:cubicBezTo>
                  <a:pt x="1650985" y="1575319"/>
                  <a:pt x="1670113" y="1576085"/>
                  <a:pt x="1687132" y="1571222"/>
                </a:cubicBezTo>
                <a:cubicBezTo>
                  <a:pt x="1700185" y="1567492"/>
                  <a:pt x="1712890" y="1562636"/>
                  <a:pt x="1725769" y="1558343"/>
                </a:cubicBezTo>
                <a:cubicBezTo>
                  <a:pt x="1734355" y="1545464"/>
                  <a:pt x="1746092" y="1534200"/>
                  <a:pt x="1751527" y="1519707"/>
                </a:cubicBezTo>
                <a:cubicBezTo>
                  <a:pt x="1759213" y="1499211"/>
                  <a:pt x="1752263" y="1473526"/>
                  <a:pt x="1764405" y="1455313"/>
                </a:cubicBezTo>
                <a:cubicBezTo>
                  <a:pt x="1771935" y="1444017"/>
                  <a:pt x="1790900" y="1448505"/>
                  <a:pt x="1803042" y="1442434"/>
                </a:cubicBezTo>
                <a:cubicBezTo>
                  <a:pt x="1891476" y="1398217"/>
                  <a:pt x="1781835" y="1428645"/>
                  <a:pt x="1906073" y="1403797"/>
                </a:cubicBezTo>
                <a:cubicBezTo>
                  <a:pt x="1910366" y="1390918"/>
                  <a:pt x="1912359" y="1377027"/>
                  <a:pt x="1918952" y="1365160"/>
                </a:cubicBezTo>
                <a:cubicBezTo>
                  <a:pt x="1933986" y="1338099"/>
                  <a:pt x="1953295" y="1313645"/>
                  <a:pt x="1970467" y="1287887"/>
                </a:cubicBezTo>
                <a:cubicBezTo>
                  <a:pt x="1979053" y="1275008"/>
                  <a:pt x="1989303" y="1263095"/>
                  <a:pt x="1996225" y="1249251"/>
                </a:cubicBezTo>
                <a:cubicBezTo>
                  <a:pt x="2004811" y="1232079"/>
                  <a:pt x="2009692" y="1212484"/>
                  <a:pt x="2021983" y="1197735"/>
                </a:cubicBezTo>
                <a:cubicBezTo>
                  <a:pt x="2031892" y="1185844"/>
                  <a:pt x="2047741" y="1180563"/>
                  <a:pt x="2060620" y="1171977"/>
                </a:cubicBezTo>
                <a:cubicBezTo>
                  <a:pt x="2069206" y="1146219"/>
                  <a:pt x="2071316" y="1117295"/>
                  <a:pt x="2086377" y="1094704"/>
                </a:cubicBezTo>
                <a:cubicBezTo>
                  <a:pt x="2094963" y="1081825"/>
                  <a:pt x="2105848" y="1070212"/>
                  <a:pt x="2112135" y="1056067"/>
                </a:cubicBezTo>
                <a:cubicBezTo>
                  <a:pt x="2173439" y="918134"/>
                  <a:pt x="2105358" y="1027595"/>
                  <a:pt x="2163651" y="940158"/>
                </a:cubicBezTo>
                <a:cubicBezTo>
                  <a:pt x="2174125" y="908733"/>
                  <a:pt x="2177320" y="887851"/>
                  <a:pt x="2202287" y="862884"/>
                </a:cubicBezTo>
                <a:cubicBezTo>
                  <a:pt x="2213232" y="851939"/>
                  <a:pt x="2228045" y="845713"/>
                  <a:pt x="2240924" y="837127"/>
                </a:cubicBezTo>
                <a:cubicBezTo>
                  <a:pt x="2263824" y="791328"/>
                  <a:pt x="2266925" y="791197"/>
                  <a:pt x="2279560" y="746974"/>
                </a:cubicBezTo>
                <a:cubicBezTo>
                  <a:pt x="2280588" y="743375"/>
                  <a:pt x="2298456" y="665399"/>
                  <a:pt x="2305318" y="656822"/>
                </a:cubicBezTo>
                <a:cubicBezTo>
                  <a:pt x="2314987" y="644735"/>
                  <a:pt x="2331076" y="639651"/>
                  <a:pt x="2343955" y="631065"/>
                </a:cubicBezTo>
                <a:cubicBezTo>
                  <a:pt x="2348248" y="588135"/>
                  <a:pt x="2350733" y="544986"/>
                  <a:pt x="2356834" y="502276"/>
                </a:cubicBezTo>
                <a:cubicBezTo>
                  <a:pt x="2363647" y="454586"/>
                  <a:pt x="2383521" y="421281"/>
                  <a:pt x="2395470" y="373487"/>
                </a:cubicBezTo>
                <a:lnTo>
                  <a:pt x="2408349" y="321972"/>
                </a:lnTo>
                <a:lnTo>
                  <a:pt x="2421228" y="0"/>
                </a:lnTo>
              </a:path>
            </a:pathLst>
          </a:cu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7044744" y="3065172"/>
            <a:ext cx="1830950" cy="830997"/>
          </a:xfrm>
          <a:prstGeom prst="rect">
            <a:avLst/>
          </a:prstGeom>
          <a:noFill/>
        </p:spPr>
        <p:txBody>
          <a:bodyPr wrap="none" rtlCol="0">
            <a:spAutoFit/>
          </a:bodyPr>
          <a:lstStyle/>
          <a:p>
            <a:r>
              <a:rPr lang="en-US" sz="4800" b="1" dirty="0" smtClean="0">
                <a:solidFill>
                  <a:srgbClr val="FFFF00"/>
                </a:solidFill>
              </a:rPr>
              <a:t>CC ???</a:t>
            </a:r>
            <a:endParaRPr lang="en-US" sz="4800" b="1" dirty="0">
              <a:solidFill>
                <a:srgbClr val="FFFF00"/>
              </a:solidFill>
            </a:endParaRPr>
          </a:p>
        </p:txBody>
      </p:sp>
    </p:spTree>
    <p:extLst>
      <p:ext uri="{BB962C8B-B14F-4D97-AF65-F5344CB8AC3E}">
        <p14:creationId xmlns:p14="http://schemas.microsoft.com/office/powerpoint/2010/main" val="4270067782"/>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2462" y="0"/>
            <a:ext cx="8367076" cy="6858000"/>
          </a:xfrm>
          <a:prstGeom prst="rect">
            <a:avLst/>
          </a:prstGeom>
        </p:spPr>
      </p:pic>
    </p:spTree>
    <p:extLst>
      <p:ext uri="{BB962C8B-B14F-4D97-AF65-F5344CB8AC3E}">
        <p14:creationId xmlns:p14="http://schemas.microsoft.com/office/powerpoint/2010/main" val="483231820"/>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2462" y="0"/>
            <a:ext cx="8367076" cy="6858000"/>
          </a:xfrm>
          <a:prstGeom prst="rect">
            <a:avLst/>
          </a:prstGeom>
        </p:spPr>
      </p:pic>
    </p:spTree>
    <p:extLst>
      <p:ext uri="{BB962C8B-B14F-4D97-AF65-F5344CB8AC3E}">
        <p14:creationId xmlns:p14="http://schemas.microsoft.com/office/powerpoint/2010/main" val="941879543"/>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shot_20190307-185648_Chrome"/>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911350" y="0"/>
            <a:ext cx="8367713" cy="6858000"/>
          </a:xfrm>
          <a:prstGeom prst="rect">
            <a:avLst/>
          </a:prstGeom>
          <a:noFill/>
          <a:ln>
            <a:noFill/>
          </a:ln>
        </p:spPr>
      </p:pic>
    </p:spTree>
    <p:extLst>
      <p:ext uri="{BB962C8B-B14F-4D97-AF65-F5344CB8AC3E}">
        <p14:creationId xmlns:p14="http://schemas.microsoft.com/office/powerpoint/2010/main" val="1234035321"/>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77586" y="0"/>
            <a:ext cx="7438500" cy="6858000"/>
          </a:xfrm>
          <a:prstGeom prst="rect">
            <a:avLst/>
          </a:prstGeom>
        </p:spPr>
      </p:pic>
    </p:spTree>
    <p:extLst>
      <p:ext uri="{BB962C8B-B14F-4D97-AF65-F5344CB8AC3E}">
        <p14:creationId xmlns:p14="http://schemas.microsoft.com/office/powerpoint/2010/main" val="58713061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53500" y="0"/>
            <a:ext cx="7438500" cy="6858000"/>
          </a:xfrm>
          <a:prstGeom prst="rect">
            <a:avLst/>
          </a:prstGeom>
        </p:spPr>
      </p:pic>
      <p:sp>
        <p:nvSpPr>
          <p:cNvPr id="3" name="TextBox 2"/>
          <p:cNvSpPr txBox="1"/>
          <p:nvPr/>
        </p:nvSpPr>
        <p:spPr>
          <a:xfrm>
            <a:off x="0" y="112542"/>
            <a:ext cx="4753499" cy="6555641"/>
          </a:xfrm>
          <a:prstGeom prst="rect">
            <a:avLst/>
          </a:prstGeom>
          <a:noFill/>
        </p:spPr>
        <p:txBody>
          <a:bodyPr wrap="square" rtlCol="0">
            <a:spAutoFit/>
          </a:bodyPr>
          <a:lstStyle/>
          <a:p>
            <a:pPr algn="ctr"/>
            <a:r>
              <a:rPr lang="en-US" sz="3600" dirty="0"/>
              <a:t>What tricks people into excessively thinning  soles?</a:t>
            </a:r>
          </a:p>
          <a:p>
            <a:pPr algn="ctr"/>
            <a:r>
              <a:rPr lang="en-US" sz="3600" dirty="0"/>
              <a:t>Or – </a:t>
            </a:r>
            <a:r>
              <a:rPr lang="en-US" sz="3600" i="1" dirty="0">
                <a:solidFill>
                  <a:srgbClr val="FFC000"/>
                </a:solidFill>
              </a:rPr>
              <a:t>why do people cut sole from thin-soled horses</a:t>
            </a:r>
            <a:r>
              <a:rPr lang="en-US" sz="3600" dirty="0" smtClean="0">
                <a:solidFill>
                  <a:srgbClr val="FFC000"/>
                </a:solidFill>
              </a:rPr>
              <a:t>?</a:t>
            </a:r>
          </a:p>
          <a:p>
            <a:pPr algn="ctr"/>
            <a:endParaRPr lang="en-US" sz="3600" dirty="0" smtClean="0">
              <a:solidFill>
                <a:srgbClr val="FFC000"/>
              </a:solidFill>
            </a:endParaRPr>
          </a:p>
          <a:p>
            <a:r>
              <a:rPr lang="en-US" sz="2800" dirty="0" smtClean="0"/>
              <a:t>13) Taking sole from heel and/or toe to eliminate the arch of the quarters (</a:t>
            </a:r>
            <a:r>
              <a:rPr lang="en-US" sz="2800" dirty="0" err="1" smtClean="0"/>
              <a:t>shoers</a:t>
            </a:r>
            <a:r>
              <a:rPr lang="en-US" sz="2800" dirty="0" smtClean="0"/>
              <a:t>). Cutting sole from the quarters to artificially enhance that arch (</a:t>
            </a:r>
            <a:r>
              <a:rPr lang="en-US" sz="2800" dirty="0" err="1" smtClean="0"/>
              <a:t>barefooters</a:t>
            </a:r>
            <a:r>
              <a:rPr lang="en-US" sz="2800" dirty="0" smtClean="0"/>
              <a:t>).</a:t>
            </a:r>
            <a:endParaRPr lang="en-US" sz="2800" dirty="0"/>
          </a:p>
        </p:txBody>
      </p:sp>
    </p:spTree>
    <p:extLst>
      <p:ext uri="{BB962C8B-B14F-4D97-AF65-F5344CB8AC3E}">
        <p14:creationId xmlns:p14="http://schemas.microsoft.com/office/powerpoint/2010/main" val="68420824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7798" y="0"/>
            <a:ext cx="10036403" cy="6858000"/>
          </a:xfrm>
          <a:prstGeom prst="rect">
            <a:avLst/>
          </a:prstGeom>
        </p:spPr>
      </p:pic>
    </p:spTree>
    <p:extLst>
      <p:ext uri="{BB962C8B-B14F-4D97-AF65-F5344CB8AC3E}">
        <p14:creationId xmlns:p14="http://schemas.microsoft.com/office/powerpoint/2010/main" val="373346688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930" y="-1084171"/>
            <a:ext cx="6302326" cy="9026341"/>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43256" y="0"/>
            <a:ext cx="5848744" cy="6858000"/>
          </a:xfrm>
          <a:prstGeom prst="rect">
            <a:avLst/>
          </a:prstGeom>
        </p:spPr>
      </p:pic>
      <p:sp>
        <p:nvSpPr>
          <p:cNvPr id="4" name="TextBox 3"/>
          <p:cNvSpPr txBox="1"/>
          <p:nvPr/>
        </p:nvSpPr>
        <p:spPr>
          <a:xfrm>
            <a:off x="7572776" y="2884867"/>
            <a:ext cx="3527184" cy="523220"/>
          </a:xfrm>
          <a:prstGeom prst="rect">
            <a:avLst/>
          </a:prstGeom>
          <a:noFill/>
        </p:spPr>
        <p:txBody>
          <a:bodyPr wrap="none" rtlCol="0">
            <a:spAutoFit/>
          </a:bodyPr>
          <a:lstStyle/>
          <a:p>
            <a:r>
              <a:rPr lang="en-US" sz="2800" dirty="0" smtClean="0">
                <a:solidFill>
                  <a:srgbClr val="FF0000"/>
                </a:solidFill>
              </a:rPr>
              <a:t>If it’s thin, leave it dirty</a:t>
            </a:r>
            <a:endParaRPr lang="en-US" sz="2800" dirty="0">
              <a:solidFill>
                <a:srgbClr val="FF0000"/>
              </a:solidFill>
            </a:endParaRPr>
          </a:p>
        </p:txBody>
      </p:sp>
    </p:spTree>
    <p:extLst>
      <p:ext uri="{BB962C8B-B14F-4D97-AF65-F5344CB8AC3E}">
        <p14:creationId xmlns:p14="http://schemas.microsoft.com/office/powerpoint/2010/main" val="3624714009"/>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95413" y="0"/>
            <a:ext cx="8801173" cy="6858000"/>
          </a:xfrm>
          <a:prstGeom prst="rect">
            <a:avLst/>
          </a:prstGeom>
        </p:spPr>
      </p:pic>
    </p:spTree>
    <p:extLst>
      <p:ext uri="{BB962C8B-B14F-4D97-AF65-F5344CB8AC3E}">
        <p14:creationId xmlns:p14="http://schemas.microsoft.com/office/powerpoint/2010/main" val="1748689733"/>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3242" y="0"/>
            <a:ext cx="11305515" cy="6858000"/>
          </a:xfrm>
          <a:prstGeom prst="rect">
            <a:avLst/>
          </a:prstGeom>
        </p:spPr>
      </p:pic>
    </p:spTree>
    <p:extLst>
      <p:ext uri="{BB962C8B-B14F-4D97-AF65-F5344CB8AC3E}">
        <p14:creationId xmlns:p14="http://schemas.microsoft.com/office/powerpoint/2010/main" val="328031348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3242" y="0"/>
            <a:ext cx="11305515" cy="6858000"/>
          </a:xfrm>
          <a:prstGeom prst="rect">
            <a:avLst/>
          </a:prstGeom>
        </p:spPr>
      </p:pic>
    </p:spTree>
    <p:extLst>
      <p:ext uri="{BB962C8B-B14F-4D97-AF65-F5344CB8AC3E}">
        <p14:creationId xmlns:p14="http://schemas.microsoft.com/office/powerpoint/2010/main" val="12910749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1.7) 7"/>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524000" y="0"/>
            <a:ext cx="9144000" cy="6858000"/>
          </a:xfrm>
          <a:prstGeom prst="rect">
            <a:avLst/>
          </a:prstGeom>
          <a:noFill/>
          <a:ln>
            <a:noFill/>
          </a:ln>
        </p:spPr>
      </p:pic>
      <p:sp>
        <p:nvSpPr>
          <p:cNvPr id="3" name="TextBox 2"/>
          <p:cNvSpPr txBox="1"/>
          <p:nvPr/>
        </p:nvSpPr>
        <p:spPr>
          <a:xfrm>
            <a:off x="4623515" y="109952"/>
            <a:ext cx="6044484" cy="707886"/>
          </a:xfrm>
          <a:prstGeom prst="rect">
            <a:avLst/>
          </a:prstGeom>
          <a:noFill/>
        </p:spPr>
        <p:txBody>
          <a:bodyPr wrap="square" rtlCol="0">
            <a:spAutoFit/>
          </a:bodyPr>
          <a:lstStyle/>
          <a:p>
            <a:r>
              <a:rPr lang="en-US" sz="4000" b="1" dirty="0" smtClean="0">
                <a:solidFill>
                  <a:schemeClr val="bg1"/>
                </a:solidFill>
              </a:rPr>
              <a:t>Stillborn foal – CE near zero </a:t>
            </a:r>
          </a:p>
        </p:txBody>
      </p:sp>
      <p:sp>
        <p:nvSpPr>
          <p:cNvPr id="4" name="TextBox 3"/>
          <p:cNvSpPr txBox="1"/>
          <p:nvPr/>
        </p:nvSpPr>
        <p:spPr>
          <a:xfrm>
            <a:off x="6302326" y="6217920"/>
            <a:ext cx="4365673" cy="646331"/>
          </a:xfrm>
          <a:prstGeom prst="rect">
            <a:avLst/>
          </a:prstGeom>
          <a:noFill/>
        </p:spPr>
        <p:txBody>
          <a:bodyPr wrap="square" rtlCol="0">
            <a:spAutoFit/>
          </a:bodyPr>
          <a:lstStyle/>
          <a:p>
            <a:r>
              <a:rPr lang="en-US" dirty="0" smtClean="0"/>
              <a:t>RM Bowker, VMD, PhD</a:t>
            </a:r>
          </a:p>
          <a:p>
            <a:r>
              <a:rPr lang="en-US" dirty="0" smtClean="0"/>
              <a:t>Care and Rehabilitation of the Equine Foot </a:t>
            </a:r>
            <a:endParaRPr lang="en-US" dirty="0"/>
          </a:p>
        </p:txBody>
      </p:sp>
    </p:spTree>
    <p:extLst>
      <p:ext uri="{BB962C8B-B14F-4D97-AF65-F5344CB8AC3E}">
        <p14:creationId xmlns:p14="http://schemas.microsoft.com/office/powerpoint/2010/main" val="250258516"/>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4564" y="0"/>
            <a:ext cx="10042871" cy="6858000"/>
          </a:xfrm>
          <a:prstGeom prst="rect">
            <a:avLst/>
          </a:prstGeom>
        </p:spPr>
      </p:pic>
    </p:spTree>
    <p:extLst>
      <p:ext uri="{BB962C8B-B14F-4D97-AF65-F5344CB8AC3E}">
        <p14:creationId xmlns:p14="http://schemas.microsoft.com/office/powerpoint/2010/main" val="3626223523"/>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Screenshot_20181107-184955_Facebook (2)"/>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116013" y="0"/>
            <a:ext cx="9958387" cy="6858000"/>
          </a:xfrm>
          <a:prstGeom prst="rect">
            <a:avLst/>
          </a:prstGeom>
          <a:noFill/>
          <a:ln>
            <a:noFill/>
          </a:ln>
        </p:spPr>
      </p:pic>
    </p:spTree>
    <p:extLst>
      <p:ext uri="{BB962C8B-B14F-4D97-AF65-F5344CB8AC3E}">
        <p14:creationId xmlns:p14="http://schemas.microsoft.com/office/powerpoint/2010/main" val="2794127063"/>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 Screenshot_20181107-184955_Facebook (2) lines"/>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116013" y="0"/>
            <a:ext cx="9958387" cy="6858000"/>
          </a:xfrm>
          <a:prstGeom prst="rect">
            <a:avLst/>
          </a:prstGeom>
          <a:noFill/>
          <a:ln>
            <a:noFill/>
          </a:ln>
        </p:spPr>
      </p:pic>
    </p:spTree>
    <p:extLst>
      <p:ext uri="{BB962C8B-B14F-4D97-AF65-F5344CB8AC3E}">
        <p14:creationId xmlns:p14="http://schemas.microsoft.com/office/powerpoint/2010/main" val="3492680804"/>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8407"/>
            <a:ext cx="12192000" cy="6341186"/>
          </a:xfrm>
          <a:prstGeom prst="rect">
            <a:avLst/>
          </a:prstGeom>
        </p:spPr>
      </p:pic>
    </p:spTree>
    <p:extLst>
      <p:ext uri="{BB962C8B-B14F-4D97-AF65-F5344CB8AC3E}">
        <p14:creationId xmlns:p14="http://schemas.microsoft.com/office/powerpoint/2010/main" val="1468663649"/>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8407"/>
            <a:ext cx="12192000" cy="6341186"/>
          </a:xfrm>
          <a:prstGeom prst="rect">
            <a:avLst/>
          </a:prstGeom>
        </p:spPr>
      </p:pic>
    </p:spTree>
    <p:extLst>
      <p:ext uri="{BB962C8B-B14F-4D97-AF65-F5344CB8AC3E}">
        <p14:creationId xmlns:p14="http://schemas.microsoft.com/office/powerpoint/2010/main" val="3916477025"/>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9659" y="0"/>
            <a:ext cx="11152682" cy="6858000"/>
          </a:xfrm>
          <a:prstGeom prst="rect">
            <a:avLst/>
          </a:prstGeom>
        </p:spPr>
      </p:pic>
    </p:spTree>
    <p:extLst>
      <p:ext uri="{BB962C8B-B14F-4D97-AF65-F5344CB8AC3E}">
        <p14:creationId xmlns:p14="http://schemas.microsoft.com/office/powerpoint/2010/main" val="3771085973"/>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9659" y="0"/>
            <a:ext cx="11152682" cy="6858000"/>
          </a:xfrm>
          <a:prstGeom prst="rect">
            <a:avLst/>
          </a:prstGeom>
        </p:spPr>
      </p:pic>
    </p:spTree>
    <p:extLst>
      <p:ext uri="{BB962C8B-B14F-4D97-AF65-F5344CB8AC3E}">
        <p14:creationId xmlns:p14="http://schemas.microsoft.com/office/powerpoint/2010/main" val="15212510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1) 14-2 (2)"/>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3100388" y="0"/>
            <a:ext cx="5989637" cy="6858000"/>
          </a:xfrm>
          <a:prstGeom prst="rect">
            <a:avLst/>
          </a:prstGeom>
          <a:noFill/>
          <a:ln>
            <a:noFill/>
          </a:ln>
        </p:spPr>
      </p:pic>
      <p:sp>
        <p:nvSpPr>
          <p:cNvPr id="4" name="TextBox 3"/>
          <p:cNvSpPr txBox="1"/>
          <p:nvPr/>
        </p:nvSpPr>
        <p:spPr>
          <a:xfrm>
            <a:off x="7343335" y="6499274"/>
            <a:ext cx="1746690" cy="369332"/>
          </a:xfrm>
          <a:prstGeom prst="rect">
            <a:avLst/>
          </a:prstGeom>
          <a:noFill/>
        </p:spPr>
        <p:txBody>
          <a:bodyPr wrap="square" rtlCol="0">
            <a:spAutoFit/>
          </a:bodyPr>
          <a:lstStyle/>
          <a:p>
            <a:r>
              <a:rPr lang="en-US"/>
              <a:t>Pete Ramey Files</a:t>
            </a:r>
            <a:endParaRPr lang="en-US" dirty="0"/>
          </a:p>
        </p:txBody>
      </p:sp>
    </p:spTree>
    <p:extLst>
      <p:ext uri="{BB962C8B-B14F-4D97-AF65-F5344CB8AC3E}">
        <p14:creationId xmlns:p14="http://schemas.microsoft.com/office/powerpoint/2010/main" val="154009495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66214</TotalTime>
  <Words>1160</Words>
  <Application>Microsoft Office PowerPoint</Application>
  <PresentationFormat>Widescreen</PresentationFormat>
  <Paragraphs>177</Paragraphs>
  <Slides>86</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86</vt:i4>
      </vt:variant>
    </vt:vector>
  </HeadingPairs>
  <TitlesOfParts>
    <vt:vector size="90"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Kathryn Ramey</dc:creator>
  <cp:lastModifiedBy>Kathryn Ramey</cp:lastModifiedBy>
  <cp:revision>160</cp:revision>
  <dcterms:created xsi:type="dcterms:W3CDTF">2019-12-17T19:26:07Z</dcterms:created>
  <dcterms:modified xsi:type="dcterms:W3CDTF">2020-03-02T21:18:49Z</dcterms:modified>
</cp:coreProperties>
</file>