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8"/>
  </p:notesMasterIdLst>
  <p:sldIdLst>
    <p:sldId id="294" r:id="rId3"/>
    <p:sldId id="256" r:id="rId4"/>
    <p:sldId id="257" r:id="rId5"/>
    <p:sldId id="258" r:id="rId6"/>
    <p:sldId id="260" r:id="rId7"/>
    <p:sldId id="261" r:id="rId8"/>
    <p:sldId id="262" r:id="rId9"/>
    <p:sldId id="263" r:id="rId10"/>
    <p:sldId id="264" r:id="rId11"/>
    <p:sldId id="265" r:id="rId12"/>
    <p:sldId id="266" r:id="rId13"/>
    <p:sldId id="268" r:id="rId14"/>
    <p:sldId id="269" r:id="rId15"/>
    <p:sldId id="267" r:id="rId16"/>
    <p:sldId id="270" r:id="rId17"/>
    <p:sldId id="274" r:id="rId18"/>
    <p:sldId id="275" r:id="rId19"/>
    <p:sldId id="276" r:id="rId20"/>
    <p:sldId id="278" r:id="rId21"/>
    <p:sldId id="271" r:id="rId22"/>
    <p:sldId id="284" r:id="rId23"/>
    <p:sldId id="293" r:id="rId24"/>
    <p:sldId id="281" r:id="rId25"/>
    <p:sldId id="282" r:id="rId26"/>
    <p:sldId id="283" r:id="rId27"/>
    <p:sldId id="273" r:id="rId28"/>
    <p:sldId id="292" r:id="rId29"/>
    <p:sldId id="272" r:id="rId30"/>
    <p:sldId id="288" r:id="rId31"/>
    <p:sldId id="289" r:id="rId32"/>
    <p:sldId id="286" r:id="rId33"/>
    <p:sldId id="285" r:id="rId34"/>
    <p:sldId id="259" r:id="rId35"/>
    <p:sldId id="290" r:id="rId36"/>
    <p:sldId id="291"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8A0000"/>
    <a:srgbClr val="0A01D8"/>
    <a:srgbClr val="E8FDFE"/>
    <a:srgbClr val="B05800"/>
    <a:srgbClr val="C80808"/>
    <a:srgbClr val="C93219"/>
    <a:srgbClr val="825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1" autoAdjust="0"/>
    <p:restoredTop sz="94660"/>
  </p:normalViewPr>
  <p:slideViewPr>
    <p:cSldViewPr snapToGrid="0">
      <p:cViewPr varScale="1">
        <p:scale>
          <a:sx n="79" d="100"/>
          <a:sy n="79" d="100"/>
        </p:scale>
        <p:origin x="-3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6AA336-B49F-4F47-A6C5-082CA880DB50}" type="datetimeFigureOut">
              <a:rPr lang="en-US"/>
              <a:pPr>
                <a:defRPr/>
              </a:pPr>
              <a:t>10/10/2013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49CCFA0-217C-4E8B-9A97-E211428915A0}" type="slidenum">
              <a:rPr lang="en-US"/>
              <a:pPr>
                <a:defRPr/>
              </a:pPr>
              <a:t>‹#›</a:t>
            </a:fld>
            <a:endParaRPr lang="en-US" dirty="0"/>
          </a:p>
        </p:txBody>
      </p:sp>
    </p:spTree>
    <p:extLst>
      <p:ext uri="{BB962C8B-B14F-4D97-AF65-F5344CB8AC3E}">
        <p14:creationId xmlns:p14="http://schemas.microsoft.com/office/powerpoint/2010/main" val="4188025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7EDE16E-FC86-4BB7-9BA1-462B49FBD2A5}" type="datetimeFigureOut">
              <a:rPr lang="en-US"/>
              <a:pPr>
                <a:defRPr/>
              </a:pPr>
              <a:t>10/10/2013</a:t>
            </a:fld>
            <a:endParaRPr lang="en-US" dirty="0"/>
          </a:p>
        </p:txBody>
      </p:sp>
      <p:sp>
        <p:nvSpPr>
          <p:cNvPr id="5" name="Footer Placeholder 18"/>
          <p:cNvSpPr>
            <a:spLocks noGrp="1"/>
          </p:cNvSpPr>
          <p:nvPr>
            <p:ph type="ftr" sz="quarter" idx="11"/>
          </p:nvPr>
        </p:nvSpPr>
        <p:spPr/>
        <p:txBody>
          <a:bodyPr/>
          <a:lstStyle>
            <a:lvl1pPr>
              <a:defRPr dirty="0"/>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3E24803-D55F-4AAF-B401-E5A4744C3227}" type="slidenum">
              <a:rPr lang="en-US"/>
              <a:pPr>
                <a:defRPr/>
              </a:pPr>
              <a:t>‹#›</a:t>
            </a:fld>
            <a:endParaRPr lang="en-US" dirty="0"/>
          </a:p>
        </p:txBody>
      </p:sp>
    </p:spTree>
    <p:extLst>
      <p:ext uri="{BB962C8B-B14F-4D97-AF65-F5344CB8AC3E}">
        <p14:creationId xmlns:p14="http://schemas.microsoft.com/office/powerpoint/2010/main" val="2652779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15AE31-2684-4E74-9557-53E7FD500469}" type="datetimeFigureOut">
              <a:rPr lang="en-US"/>
              <a:pPr>
                <a:defRPr/>
              </a:pPr>
              <a:t>10/10/2013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09365C2-2044-4D83-8B8D-6C5471361A29}" type="slidenum">
              <a:rPr lang="en-US"/>
              <a:pPr>
                <a:defRPr/>
              </a:pPr>
              <a:t>‹#›</a:t>
            </a:fld>
            <a:endParaRPr lang="en-US" dirty="0"/>
          </a:p>
        </p:txBody>
      </p:sp>
    </p:spTree>
    <p:extLst>
      <p:ext uri="{BB962C8B-B14F-4D97-AF65-F5344CB8AC3E}">
        <p14:creationId xmlns:p14="http://schemas.microsoft.com/office/powerpoint/2010/main" val="49370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4B5E940-87B9-4E37-9799-DAAA72747A52}" type="datetimeFigureOut">
              <a:rPr lang="en-US"/>
              <a:pPr>
                <a:defRPr/>
              </a:pPr>
              <a:t>10/10/2013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CB70866-FEBC-45D8-BFF1-D74EF6C88587}" type="slidenum">
              <a:rPr lang="en-US"/>
              <a:pPr>
                <a:defRPr/>
              </a:pPr>
              <a:t>‹#›</a:t>
            </a:fld>
            <a:endParaRPr lang="en-US" dirty="0"/>
          </a:p>
        </p:txBody>
      </p:sp>
    </p:spTree>
    <p:extLst>
      <p:ext uri="{BB962C8B-B14F-4D97-AF65-F5344CB8AC3E}">
        <p14:creationId xmlns:p14="http://schemas.microsoft.com/office/powerpoint/2010/main" val="407556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1F015A-B0E5-4855-8308-BF1B5C3A80EF}"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A586E1-0F9D-49B1-A7F8-64ABA9DB2BAC}" type="slidenum">
              <a:rPr lang="en-US"/>
              <a:pPr>
                <a:defRPr/>
              </a:pPr>
              <a:t>‹#›</a:t>
            </a:fld>
            <a:endParaRPr lang="en-US" dirty="0"/>
          </a:p>
        </p:txBody>
      </p:sp>
    </p:spTree>
    <p:extLst>
      <p:ext uri="{BB962C8B-B14F-4D97-AF65-F5344CB8AC3E}">
        <p14:creationId xmlns:p14="http://schemas.microsoft.com/office/powerpoint/2010/main" val="419757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F890DA-8B43-4CD8-9CAA-4EBA596E42C2}"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9E090-9BB5-4A84-9F0F-DFC61C864D65}" type="slidenum">
              <a:rPr lang="en-US"/>
              <a:pPr>
                <a:defRPr/>
              </a:pPr>
              <a:t>‹#›</a:t>
            </a:fld>
            <a:endParaRPr lang="en-US" dirty="0"/>
          </a:p>
        </p:txBody>
      </p:sp>
    </p:spTree>
    <p:extLst>
      <p:ext uri="{BB962C8B-B14F-4D97-AF65-F5344CB8AC3E}">
        <p14:creationId xmlns:p14="http://schemas.microsoft.com/office/powerpoint/2010/main" val="234954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FA3602-6478-42AD-A44D-33DAC81A4609}"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77F30-A075-4F3D-B0D5-56429B0CDA17}" type="slidenum">
              <a:rPr lang="en-US"/>
              <a:pPr>
                <a:defRPr/>
              </a:pPr>
              <a:t>‹#›</a:t>
            </a:fld>
            <a:endParaRPr lang="en-US" dirty="0"/>
          </a:p>
        </p:txBody>
      </p:sp>
    </p:spTree>
    <p:extLst>
      <p:ext uri="{BB962C8B-B14F-4D97-AF65-F5344CB8AC3E}">
        <p14:creationId xmlns:p14="http://schemas.microsoft.com/office/powerpoint/2010/main" val="241475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36519-3A8F-44E2-B855-7EE509CF09F5}" type="datetimeFigureOut">
              <a:rPr lang="en-US"/>
              <a:pPr>
                <a:defRPr/>
              </a:pPr>
              <a:t>10/10/2013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351A7F-A5AF-4139-B1A1-42046A49C046}" type="slidenum">
              <a:rPr lang="en-US"/>
              <a:pPr>
                <a:defRPr/>
              </a:pPr>
              <a:t>‹#›</a:t>
            </a:fld>
            <a:endParaRPr lang="en-US" dirty="0"/>
          </a:p>
        </p:txBody>
      </p:sp>
    </p:spTree>
    <p:extLst>
      <p:ext uri="{BB962C8B-B14F-4D97-AF65-F5344CB8AC3E}">
        <p14:creationId xmlns:p14="http://schemas.microsoft.com/office/powerpoint/2010/main" val="373825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A40A00-A1E6-4021-8C0C-CFA3655C397B}" type="datetimeFigureOut">
              <a:rPr lang="en-US"/>
              <a:pPr>
                <a:defRPr/>
              </a:pPr>
              <a:t>10/10/2013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4AA986-9D98-4CEA-A080-E4E5484192DA}" type="slidenum">
              <a:rPr lang="en-US"/>
              <a:pPr>
                <a:defRPr/>
              </a:pPr>
              <a:t>‹#›</a:t>
            </a:fld>
            <a:endParaRPr lang="en-US" dirty="0"/>
          </a:p>
        </p:txBody>
      </p:sp>
    </p:spTree>
    <p:extLst>
      <p:ext uri="{BB962C8B-B14F-4D97-AF65-F5344CB8AC3E}">
        <p14:creationId xmlns:p14="http://schemas.microsoft.com/office/powerpoint/2010/main" val="138199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9ABCC5-9648-49AC-8D09-A9CF422AAA7A}" type="datetimeFigureOut">
              <a:rPr lang="en-US"/>
              <a:pPr>
                <a:defRPr/>
              </a:pPr>
              <a:t>10/10/2013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12B3C9-4CD6-4E14-A8C4-E9DD6A3A1922}" type="slidenum">
              <a:rPr lang="en-US"/>
              <a:pPr>
                <a:defRPr/>
              </a:pPr>
              <a:t>‹#›</a:t>
            </a:fld>
            <a:endParaRPr lang="en-US" dirty="0"/>
          </a:p>
        </p:txBody>
      </p:sp>
    </p:spTree>
    <p:extLst>
      <p:ext uri="{BB962C8B-B14F-4D97-AF65-F5344CB8AC3E}">
        <p14:creationId xmlns:p14="http://schemas.microsoft.com/office/powerpoint/2010/main" val="225270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BB5E9F-432A-4EC3-99E8-00863FDD1EA4}" type="datetimeFigureOut">
              <a:rPr lang="en-US"/>
              <a:pPr>
                <a:defRPr/>
              </a:pPr>
              <a:t>10/10/2013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EAA425-85E1-4749-A84F-AF0BB4CEE429}" type="slidenum">
              <a:rPr lang="en-US"/>
              <a:pPr>
                <a:defRPr/>
              </a:pPr>
              <a:t>‹#›</a:t>
            </a:fld>
            <a:endParaRPr lang="en-US" dirty="0"/>
          </a:p>
        </p:txBody>
      </p:sp>
    </p:spTree>
    <p:extLst>
      <p:ext uri="{BB962C8B-B14F-4D97-AF65-F5344CB8AC3E}">
        <p14:creationId xmlns:p14="http://schemas.microsoft.com/office/powerpoint/2010/main" val="188145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011E52-4AE7-45E1-B168-DF86A6D136EF}" type="datetimeFigureOut">
              <a:rPr lang="en-US"/>
              <a:pPr>
                <a:defRPr/>
              </a:pPr>
              <a:t>10/10/2013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E5D5C-9687-4B08-AA55-7D13BCCEAAE2}" type="slidenum">
              <a:rPr lang="en-US"/>
              <a:pPr>
                <a:defRPr/>
              </a:pPr>
              <a:t>‹#›</a:t>
            </a:fld>
            <a:endParaRPr lang="en-US" dirty="0"/>
          </a:p>
        </p:txBody>
      </p:sp>
    </p:spTree>
    <p:extLst>
      <p:ext uri="{BB962C8B-B14F-4D97-AF65-F5344CB8AC3E}">
        <p14:creationId xmlns:p14="http://schemas.microsoft.com/office/powerpoint/2010/main" val="125412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456911-96E4-44AF-BCCA-BA790906E14A}" type="datetimeFigureOut">
              <a:rPr lang="en-US"/>
              <a:pPr>
                <a:defRPr/>
              </a:pPr>
              <a:t>10/10/2013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C8980C2-D095-4A8F-89B3-746BB4633DCC}" type="slidenum">
              <a:rPr lang="en-US"/>
              <a:pPr>
                <a:defRPr/>
              </a:pPr>
              <a:t>‹#›</a:t>
            </a:fld>
            <a:endParaRPr lang="en-US" dirty="0"/>
          </a:p>
        </p:txBody>
      </p:sp>
    </p:spTree>
    <p:extLst>
      <p:ext uri="{BB962C8B-B14F-4D97-AF65-F5344CB8AC3E}">
        <p14:creationId xmlns:p14="http://schemas.microsoft.com/office/powerpoint/2010/main" val="91853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669F75-C402-4209-B2DE-A71ACBC32CB3}" type="datetimeFigureOut">
              <a:rPr lang="en-US"/>
              <a:pPr>
                <a:defRPr/>
              </a:pPr>
              <a:t>10/10/2013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7FF443-043E-4F16-B333-A82A4D8B86FA}" type="slidenum">
              <a:rPr lang="en-US"/>
              <a:pPr>
                <a:defRPr/>
              </a:pPr>
              <a:t>‹#›</a:t>
            </a:fld>
            <a:endParaRPr lang="en-US" dirty="0"/>
          </a:p>
        </p:txBody>
      </p:sp>
    </p:spTree>
    <p:extLst>
      <p:ext uri="{BB962C8B-B14F-4D97-AF65-F5344CB8AC3E}">
        <p14:creationId xmlns:p14="http://schemas.microsoft.com/office/powerpoint/2010/main" val="317044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4A9913-7651-489B-934C-5C8887F88853}"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1DDE3-0D84-4143-9033-16831339D683}" type="slidenum">
              <a:rPr lang="en-US"/>
              <a:pPr>
                <a:defRPr/>
              </a:pPr>
              <a:t>‹#›</a:t>
            </a:fld>
            <a:endParaRPr lang="en-US" dirty="0"/>
          </a:p>
        </p:txBody>
      </p:sp>
    </p:spTree>
    <p:extLst>
      <p:ext uri="{BB962C8B-B14F-4D97-AF65-F5344CB8AC3E}">
        <p14:creationId xmlns:p14="http://schemas.microsoft.com/office/powerpoint/2010/main" val="3198823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FB3831-EAD4-4A96-A191-FF6C26567873}"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497F4-16EA-44AA-A6D8-1A6354379D72}" type="slidenum">
              <a:rPr lang="en-US"/>
              <a:pPr>
                <a:defRPr/>
              </a:pPr>
              <a:t>‹#›</a:t>
            </a:fld>
            <a:endParaRPr lang="en-US" dirty="0"/>
          </a:p>
        </p:txBody>
      </p:sp>
    </p:spTree>
    <p:extLst>
      <p:ext uri="{BB962C8B-B14F-4D97-AF65-F5344CB8AC3E}">
        <p14:creationId xmlns:p14="http://schemas.microsoft.com/office/powerpoint/2010/main" val="12927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0D1D92-0D50-49BB-9556-101836DE2A38}" type="datetimeFigureOut">
              <a:rPr lang="en-US"/>
              <a:pPr>
                <a:defRPr/>
              </a:pPr>
              <a:t>10/10/2013</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C603DE-0FBE-4AFF-BCA6-03238A8F8256}" type="slidenum">
              <a:rPr lang="en-US"/>
              <a:pPr>
                <a:defRPr/>
              </a:pPr>
              <a:t>‹#›</a:t>
            </a:fld>
            <a:endParaRPr lang="en-US" dirty="0"/>
          </a:p>
        </p:txBody>
      </p:sp>
    </p:spTree>
    <p:extLst>
      <p:ext uri="{BB962C8B-B14F-4D97-AF65-F5344CB8AC3E}">
        <p14:creationId xmlns:p14="http://schemas.microsoft.com/office/powerpoint/2010/main" val="14536790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B20562F-70EB-4210-907D-4F66A9922427}" type="datetimeFigureOut">
              <a:rPr lang="en-US"/>
              <a:pPr>
                <a:defRPr/>
              </a:pPr>
              <a:t>10/10/2013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F1087F-35B3-4236-A653-517567234DC4}" type="slidenum">
              <a:rPr lang="en-US"/>
              <a:pPr>
                <a:defRPr/>
              </a:pPr>
              <a:t>‹#›</a:t>
            </a:fld>
            <a:endParaRPr lang="en-US" dirty="0"/>
          </a:p>
        </p:txBody>
      </p:sp>
    </p:spTree>
    <p:extLst>
      <p:ext uri="{BB962C8B-B14F-4D97-AF65-F5344CB8AC3E}">
        <p14:creationId xmlns:p14="http://schemas.microsoft.com/office/powerpoint/2010/main" val="138028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CA34E22-5E82-406C-B81E-07027B74BFD1}" type="datetimeFigureOut">
              <a:rPr lang="en-US"/>
              <a:pPr>
                <a:defRPr/>
              </a:pPr>
              <a:t>10/10/2013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F8B8E01-2A07-4213-B8C2-37824DD1B3E9}" type="slidenum">
              <a:rPr lang="en-US"/>
              <a:pPr>
                <a:defRPr/>
              </a:pPr>
              <a:t>‹#›</a:t>
            </a:fld>
            <a:endParaRPr lang="en-US" dirty="0"/>
          </a:p>
        </p:txBody>
      </p:sp>
    </p:spTree>
    <p:extLst>
      <p:ext uri="{BB962C8B-B14F-4D97-AF65-F5344CB8AC3E}">
        <p14:creationId xmlns:p14="http://schemas.microsoft.com/office/powerpoint/2010/main" val="285656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AE7D9A0-0F35-47AA-A919-E2B856331C46}" type="datetimeFigureOut">
              <a:rPr lang="en-US"/>
              <a:pPr>
                <a:defRPr/>
              </a:pPr>
              <a:t>10/10/2013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2761BE1-087E-4F5C-9C99-663D7137A993}" type="slidenum">
              <a:rPr lang="en-US"/>
              <a:pPr>
                <a:defRPr/>
              </a:pPr>
              <a:t>‹#›</a:t>
            </a:fld>
            <a:endParaRPr lang="en-US" dirty="0"/>
          </a:p>
        </p:txBody>
      </p:sp>
    </p:spTree>
    <p:extLst>
      <p:ext uri="{BB962C8B-B14F-4D97-AF65-F5344CB8AC3E}">
        <p14:creationId xmlns:p14="http://schemas.microsoft.com/office/powerpoint/2010/main" val="246385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11E641F-945C-4EB2-A478-296C222DB325}" type="datetimeFigureOut">
              <a:rPr lang="en-US"/>
              <a:pPr>
                <a:defRPr/>
              </a:pPr>
              <a:t>10/10/2013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4B132F7-66F1-4238-BD50-712B6481ADE0}" type="slidenum">
              <a:rPr lang="en-US"/>
              <a:pPr>
                <a:defRPr/>
              </a:pPr>
              <a:t>‹#›</a:t>
            </a:fld>
            <a:endParaRPr lang="en-US" dirty="0"/>
          </a:p>
        </p:txBody>
      </p:sp>
    </p:spTree>
    <p:extLst>
      <p:ext uri="{BB962C8B-B14F-4D97-AF65-F5344CB8AC3E}">
        <p14:creationId xmlns:p14="http://schemas.microsoft.com/office/powerpoint/2010/main" val="343104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F5428FB-8D45-4D8A-874C-95A24E413AD6}" type="datetimeFigureOut">
              <a:rPr lang="en-US"/>
              <a:pPr>
                <a:defRPr/>
              </a:pPr>
              <a:t>10/10/2013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4A8E036-2791-441B-A69A-B88786832460}" type="slidenum">
              <a:rPr lang="en-US"/>
              <a:pPr>
                <a:defRPr/>
              </a:pPr>
              <a:t>‹#›</a:t>
            </a:fld>
            <a:endParaRPr lang="en-US" dirty="0"/>
          </a:p>
        </p:txBody>
      </p:sp>
    </p:spTree>
    <p:extLst>
      <p:ext uri="{BB962C8B-B14F-4D97-AF65-F5344CB8AC3E}">
        <p14:creationId xmlns:p14="http://schemas.microsoft.com/office/powerpoint/2010/main" val="76754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D473559-319F-46D0-973C-93CB39CB85E0}" type="datetimeFigureOut">
              <a:rPr lang="en-US"/>
              <a:pPr>
                <a:defRPr/>
              </a:pPr>
              <a:t>10/10/2013</a:t>
            </a:fld>
            <a:endParaRPr lang="en-US" dirty="0"/>
          </a:p>
        </p:txBody>
      </p:sp>
      <p:sp>
        <p:nvSpPr>
          <p:cNvPr id="10" name="Footer Placeholder 5"/>
          <p:cNvSpPr>
            <a:spLocks noGrp="1"/>
          </p:cNvSpPr>
          <p:nvPr>
            <p:ph type="ftr" sz="quarter" idx="11"/>
          </p:nvPr>
        </p:nvSpPr>
        <p:spPr/>
        <p:txBody>
          <a:bodyPr/>
          <a:lstStyle>
            <a:lvl1pPr>
              <a:defRPr dirty="0"/>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6D31BF5-1BB6-4937-988B-54E4CAA8A3E5}" type="slidenum">
              <a:rPr lang="en-US"/>
              <a:pPr>
                <a:defRPr/>
              </a:pPr>
              <a:t>‹#›</a:t>
            </a:fld>
            <a:endParaRPr lang="en-US" dirty="0"/>
          </a:p>
        </p:txBody>
      </p:sp>
    </p:spTree>
    <p:extLst>
      <p:ext uri="{BB962C8B-B14F-4D97-AF65-F5344CB8AC3E}">
        <p14:creationId xmlns:p14="http://schemas.microsoft.com/office/powerpoint/2010/main" val="375256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EA3DFDD-3DD1-4E58-9259-C4F5F18DEBDA}" type="datetimeFigureOut">
              <a:rPr lang="en-US"/>
              <a:pPr>
                <a:defRPr/>
              </a:pPr>
              <a:t>10/10/2013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849AD62-F361-43ED-9831-1911075E3F31}" type="slidenum">
              <a:rPr lang="en-US"/>
              <a:pPr>
                <a:defRPr/>
              </a:pPr>
              <a:t>‹#›</a:t>
            </a:fld>
            <a:endParaRPr lang="en-US"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4016" r:id="rId1"/>
    <p:sldLayoutId id="2147483997" r:id="rId2"/>
    <p:sldLayoutId id="2147484017" r:id="rId3"/>
    <p:sldLayoutId id="2147483998" r:id="rId4"/>
    <p:sldLayoutId id="2147483999" r:id="rId5"/>
    <p:sldLayoutId id="2147484000" r:id="rId6"/>
    <p:sldLayoutId id="2147484001" r:id="rId7"/>
    <p:sldLayoutId id="2147484002" r:id="rId8"/>
    <p:sldLayoutId id="2147484018" r:id="rId9"/>
    <p:sldLayoutId id="2147484003" r:id="rId10"/>
    <p:sldLayoutId id="214748400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9532410-97BE-45E6-ACE6-9BB87E2B334A}" type="datetimeFigureOut">
              <a:rPr lang="en-US"/>
              <a:pPr>
                <a:defRPr/>
              </a:pPr>
              <a:t>10/10/2013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D163CAE-4866-4301-B015-0C85ECEFB9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ideo" Target="file:///C:\Users\Owner%203\Pictures\Research%20Powerpoint\digital%20cushions.avi" TargetMode="Externa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endParaRPr lang="en-US" altLang="en-US" smtClean="0"/>
          </a:p>
        </p:txBody>
      </p:sp>
      <p:sp>
        <p:nvSpPr>
          <p:cNvPr id="64515" name="Rectangle 3"/>
          <p:cNvSpPr>
            <a:spLocks noGrp="1"/>
          </p:cNvSpPr>
          <p:nvPr>
            <p:ph type="body" idx="4294967295"/>
          </p:nvPr>
        </p:nvSpPr>
        <p:spPr/>
        <p:txBody>
          <a:bodyPr/>
          <a:lstStyle/>
          <a:p>
            <a:endParaRPr lang="en-US" altLang="en-US" smtClean="0"/>
          </a:p>
        </p:txBody>
      </p:sp>
    </p:spTree>
  </p:cSld>
  <p:clrMapOvr>
    <a:masterClrMapping/>
  </p:clrMapOvr>
  <p:transition advTm="422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286000"/>
            <a:ext cx="3200400" cy="1905000"/>
          </a:xfrm>
        </p:spPr>
        <p:txBody>
          <a:bodyPr>
            <a:normAutofit/>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Lateral radiographs were made of each foot</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 in the AULATH (Redden 2003).</a:t>
            </a:r>
          </a:p>
        </p:txBody>
      </p:sp>
      <p:pic>
        <p:nvPicPr>
          <p:cNvPr id="15363" name="Picture 3" descr="Lateral radiograph horse 1.jpg"/>
          <p:cNvPicPr>
            <a:picLocks noChangeAspect="1"/>
          </p:cNvPicPr>
          <p:nvPr/>
        </p:nvPicPr>
        <p:blipFill>
          <a:blip r:embed="rId2" cstate="print">
            <a:extLst>
              <a:ext uri="{28A0092B-C50C-407E-A947-70E740481C1C}">
                <a14:useLocalDpi xmlns:a14="http://schemas.microsoft.com/office/drawing/2010/main" val="0"/>
              </a:ext>
            </a:extLst>
          </a:blip>
          <a:srcRect l="7964" t="35294" r="9752" b="11765"/>
          <a:stretch>
            <a:fillRect/>
          </a:stretch>
        </p:blipFill>
        <p:spPr bwMode="auto">
          <a:xfrm>
            <a:off x="6019800" y="838200"/>
            <a:ext cx="2755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lateral radiograph horse 2.jpg"/>
          <p:cNvPicPr>
            <a:picLocks noChangeAspect="1"/>
          </p:cNvPicPr>
          <p:nvPr/>
        </p:nvPicPr>
        <p:blipFill>
          <a:blip r:embed="rId3" cstate="print">
            <a:extLst>
              <a:ext uri="{28A0092B-C50C-407E-A947-70E740481C1C}">
                <a14:useLocalDpi xmlns:a14="http://schemas.microsoft.com/office/drawing/2010/main" val="0"/>
              </a:ext>
            </a:extLst>
          </a:blip>
          <a:srcRect t="38235" r="18335"/>
          <a:stretch>
            <a:fillRect/>
          </a:stretch>
        </p:blipFill>
        <p:spPr bwMode="auto">
          <a:xfrm>
            <a:off x="6019800" y="2590800"/>
            <a:ext cx="2743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lateral radiograph horse 3.jpg"/>
          <p:cNvPicPr>
            <a:picLocks noChangeAspect="1"/>
          </p:cNvPicPr>
          <p:nvPr/>
        </p:nvPicPr>
        <p:blipFill>
          <a:blip r:embed="rId4" cstate="print">
            <a:extLst>
              <a:ext uri="{28A0092B-C50C-407E-A947-70E740481C1C}">
                <a14:useLocalDpi xmlns:a14="http://schemas.microsoft.com/office/drawing/2010/main" val="0"/>
              </a:ext>
            </a:extLst>
          </a:blip>
          <a:srcRect t="34286" r="11777"/>
          <a:stretch>
            <a:fillRect/>
          </a:stretch>
        </p:blipFill>
        <p:spPr bwMode="auto">
          <a:xfrm>
            <a:off x="6019800" y="4648200"/>
            <a:ext cx="27432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33800" y="5334000"/>
            <a:ext cx="22860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3</a:t>
            </a:r>
          </a:p>
        </p:txBody>
      </p:sp>
      <p:sp>
        <p:nvSpPr>
          <p:cNvPr id="8" name="TextBox 7"/>
          <p:cNvSpPr txBox="1"/>
          <p:nvPr/>
        </p:nvSpPr>
        <p:spPr>
          <a:xfrm>
            <a:off x="3733800" y="2895600"/>
            <a:ext cx="22860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2</a:t>
            </a:r>
          </a:p>
        </p:txBody>
      </p:sp>
      <p:sp>
        <p:nvSpPr>
          <p:cNvPr id="9" name="TextBox 8"/>
          <p:cNvSpPr txBox="1"/>
          <p:nvPr/>
        </p:nvSpPr>
        <p:spPr>
          <a:xfrm>
            <a:off x="3733800" y="1143000"/>
            <a:ext cx="22860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1</a:t>
            </a:r>
          </a:p>
        </p:txBody>
      </p:sp>
    </p:spTree>
  </p:cSld>
  <p:clrMapOvr>
    <a:masterClrMapping/>
  </p:clrMapOvr>
  <p:transition advTm="745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14400"/>
            <a:ext cx="8458200" cy="4800600"/>
          </a:xfrm>
        </p:spPr>
        <p:txBody>
          <a:bodyPr>
            <a:normAutofit fontScale="85000" lnSpcReduction="20000"/>
          </a:bodyPr>
          <a:lstStyle/>
          <a:p>
            <a:pPr eaLnBrk="1" fontAlgn="auto" hangingPunct="1">
              <a:spcAft>
                <a:spcPts val="0"/>
              </a:spcAft>
              <a:buClr>
                <a:schemeClr val="accent3"/>
              </a:buClr>
              <a:buFont typeface="Wingdings 2"/>
              <a:buNone/>
              <a:defRPr/>
            </a:pPr>
            <a:endParaRPr lang="en-US" sz="26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High-resolution CT images were obtained in a transverse plane perpendicular to the palmar angle of the distal phalanx at 1.0 mm intervals and reconstructed in Standard window with 0.5 mm overlaps.</a:t>
            </a:r>
          </a:p>
          <a:p>
            <a:pPr eaLnBrk="1" fontAlgn="auto" hangingPunct="1">
              <a:spcAft>
                <a:spcPts val="0"/>
              </a:spcAft>
              <a:buClr>
                <a:schemeClr val="accent3"/>
              </a:buClr>
              <a:buFont typeface="Wingdings 2"/>
              <a:buNone/>
              <a:defRPr/>
            </a:pPr>
            <a:endParaRPr lang="en-US" sz="26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Each foot was thawed before MR imaging (Widmer et al. 1999). MR images were obtained in the same plane with a 1.0 Tesla magnet (Kleiter et al. 1999). </a:t>
            </a: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    </a:t>
            </a: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    Pulse sequence: Gradient Echo with Fat Saturation, Volume</a:t>
            </a: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    Matrix: 512 x 512</a:t>
            </a: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    Flip Angle: 30 </a:t>
            </a:r>
            <a:r>
              <a:rPr lang="en-US" sz="2600" baseline="30000" dirty="0" smtClean="0">
                <a:solidFill>
                  <a:schemeClr val="accent6">
                    <a:lumMod val="20000"/>
                    <a:lumOff val="80000"/>
                  </a:schemeClr>
                </a:solidFill>
              </a:rPr>
              <a:t>0</a:t>
            </a:r>
          </a:p>
          <a:p>
            <a:pPr eaLnBrk="1" fontAlgn="auto" hangingPunct="1">
              <a:spcAft>
                <a:spcPts val="0"/>
              </a:spcAft>
              <a:buClr>
                <a:schemeClr val="accent3"/>
              </a:buClr>
              <a:buFont typeface="Wingdings 2"/>
              <a:buNone/>
              <a:defRPr/>
            </a:pPr>
            <a:r>
              <a:rPr lang="en-US" sz="2600" dirty="0" smtClean="0">
                <a:solidFill>
                  <a:schemeClr val="accent6">
                    <a:lumMod val="20000"/>
                    <a:lumOff val="80000"/>
                  </a:schemeClr>
                </a:solidFill>
              </a:rPr>
              <a:t>    Signal Averages: 1</a:t>
            </a:r>
            <a:endParaRPr lang="en-US" sz="2600" baseline="300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600" baseline="30000" dirty="0" smtClean="0">
                <a:solidFill>
                  <a:schemeClr val="accent6">
                    <a:lumMod val="20000"/>
                    <a:lumOff val="80000"/>
                  </a:schemeClr>
                </a:solidFill>
              </a:rPr>
              <a:t>	</a:t>
            </a:r>
            <a:r>
              <a:rPr lang="en-US" sz="2600" dirty="0" smtClean="0">
                <a:solidFill>
                  <a:schemeClr val="accent6">
                    <a:lumMod val="20000"/>
                    <a:lumOff val="80000"/>
                  </a:schemeClr>
                </a:solidFill>
              </a:rPr>
              <a:t> (Murray et al. 2007)</a:t>
            </a:r>
            <a:endParaRPr lang="en-US" sz="2600" baseline="300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sz="26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a:p>
        </p:txBody>
      </p:sp>
    </p:spTree>
  </p:cSld>
  <p:clrMapOvr>
    <a:masterClrMapping/>
  </p:clrMapOvr>
  <p:transition advTm="1296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2800" y="838200"/>
            <a:ext cx="2286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Foot 1</a:t>
            </a:r>
          </a:p>
        </p:txBody>
      </p:sp>
      <p:pic>
        <p:nvPicPr>
          <p:cNvPr id="17411" name="Picture 6" descr="MRI foot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CT horse 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308100" y="3343275"/>
            <a:ext cx="2009775" cy="1109663"/>
            <a:chOff x="1307321" y="3343275"/>
            <a:chExt cx="2010358" cy="1109663"/>
          </a:xfrm>
        </p:grpSpPr>
        <p:sp>
          <p:nvSpPr>
            <p:cNvPr id="7" name="Freeform 6"/>
            <p:cNvSpPr/>
            <p:nvPr/>
          </p:nvSpPr>
          <p:spPr>
            <a:xfrm>
              <a:off x="1307321" y="3343275"/>
              <a:ext cx="427162" cy="1109663"/>
            </a:xfrm>
            <a:custGeom>
              <a:avLst/>
              <a:gdLst>
                <a:gd name="connsiteX0" fmla="*/ 330979 w 427817"/>
                <a:gd name="connsiteY0" fmla="*/ 80963 h 1109663"/>
                <a:gd name="connsiteX1" fmla="*/ 316692 w 427817"/>
                <a:gd name="connsiteY1" fmla="*/ 19050 h 1109663"/>
                <a:gd name="connsiteX2" fmla="*/ 288117 w 427817"/>
                <a:gd name="connsiteY2" fmla="*/ 0 h 1109663"/>
                <a:gd name="connsiteX3" fmla="*/ 273829 w 427817"/>
                <a:gd name="connsiteY3" fmla="*/ 4763 h 1109663"/>
                <a:gd name="connsiteX4" fmla="*/ 264304 w 427817"/>
                <a:gd name="connsiteY4" fmla="*/ 33338 h 1109663"/>
                <a:gd name="connsiteX5" fmla="*/ 254779 w 427817"/>
                <a:gd name="connsiteY5" fmla="*/ 47625 h 1109663"/>
                <a:gd name="connsiteX6" fmla="*/ 245254 w 427817"/>
                <a:gd name="connsiteY6" fmla="*/ 76200 h 1109663"/>
                <a:gd name="connsiteX7" fmla="*/ 240492 w 427817"/>
                <a:gd name="connsiteY7" fmla="*/ 114300 h 1109663"/>
                <a:gd name="connsiteX8" fmla="*/ 235729 w 427817"/>
                <a:gd name="connsiteY8" fmla="*/ 128588 h 1109663"/>
                <a:gd name="connsiteX9" fmla="*/ 207154 w 427817"/>
                <a:gd name="connsiteY9" fmla="*/ 142875 h 1109663"/>
                <a:gd name="connsiteX10" fmla="*/ 192867 w 427817"/>
                <a:gd name="connsiteY10" fmla="*/ 190500 h 1109663"/>
                <a:gd name="connsiteX11" fmla="*/ 188104 w 427817"/>
                <a:gd name="connsiteY11" fmla="*/ 214313 h 1109663"/>
                <a:gd name="connsiteX12" fmla="*/ 164292 w 427817"/>
                <a:gd name="connsiteY12" fmla="*/ 242888 h 1109663"/>
                <a:gd name="connsiteX13" fmla="*/ 154767 w 427817"/>
                <a:gd name="connsiteY13" fmla="*/ 257175 h 1109663"/>
                <a:gd name="connsiteX14" fmla="*/ 145242 w 427817"/>
                <a:gd name="connsiteY14" fmla="*/ 285750 h 1109663"/>
                <a:gd name="connsiteX15" fmla="*/ 135717 w 427817"/>
                <a:gd name="connsiteY15" fmla="*/ 300038 h 1109663"/>
                <a:gd name="connsiteX16" fmla="*/ 126192 w 427817"/>
                <a:gd name="connsiteY16" fmla="*/ 328613 h 1109663"/>
                <a:gd name="connsiteX17" fmla="*/ 97617 w 427817"/>
                <a:gd name="connsiteY17" fmla="*/ 371475 h 1109663"/>
                <a:gd name="connsiteX18" fmla="*/ 88092 w 427817"/>
                <a:gd name="connsiteY18" fmla="*/ 385763 h 1109663"/>
                <a:gd name="connsiteX19" fmla="*/ 78567 w 427817"/>
                <a:gd name="connsiteY19" fmla="*/ 414338 h 1109663"/>
                <a:gd name="connsiteX20" fmla="*/ 69042 w 427817"/>
                <a:gd name="connsiteY20" fmla="*/ 428625 h 1109663"/>
                <a:gd name="connsiteX21" fmla="*/ 59517 w 427817"/>
                <a:gd name="connsiteY21" fmla="*/ 457200 h 1109663"/>
                <a:gd name="connsiteX22" fmla="*/ 49992 w 427817"/>
                <a:gd name="connsiteY22" fmla="*/ 485775 h 1109663"/>
                <a:gd name="connsiteX23" fmla="*/ 40467 w 427817"/>
                <a:gd name="connsiteY23" fmla="*/ 528638 h 1109663"/>
                <a:gd name="connsiteX24" fmla="*/ 30942 w 427817"/>
                <a:gd name="connsiteY24" fmla="*/ 557213 h 1109663"/>
                <a:gd name="connsiteX25" fmla="*/ 26179 w 427817"/>
                <a:gd name="connsiteY25" fmla="*/ 571500 h 1109663"/>
                <a:gd name="connsiteX26" fmla="*/ 21417 w 427817"/>
                <a:gd name="connsiteY26" fmla="*/ 604838 h 1109663"/>
                <a:gd name="connsiteX27" fmla="*/ 11892 w 427817"/>
                <a:gd name="connsiteY27" fmla="*/ 638175 h 1109663"/>
                <a:gd name="connsiteX28" fmla="*/ 11892 w 427817"/>
                <a:gd name="connsiteY28" fmla="*/ 790575 h 1109663"/>
                <a:gd name="connsiteX29" fmla="*/ 26179 w 427817"/>
                <a:gd name="connsiteY29" fmla="*/ 795338 h 1109663"/>
                <a:gd name="connsiteX30" fmla="*/ 40467 w 427817"/>
                <a:gd name="connsiteY30" fmla="*/ 823913 h 1109663"/>
                <a:gd name="connsiteX31" fmla="*/ 49992 w 427817"/>
                <a:gd name="connsiteY31" fmla="*/ 857250 h 1109663"/>
                <a:gd name="connsiteX32" fmla="*/ 64279 w 427817"/>
                <a:gd name="connsiteY32" fmla="*/ 862013 h 1109663"/>
                <a:gd name="connsiteX33" fmla="*/ 83329 w 427817"/>
                <a:gd name="connsiteY33" fmla="*/ 804863 h 1109663"/>
                <a:gd name="connsiteX34" fmla="*/ 116667 w 427817"/>
                <a:gd name="connsiteY34" fmla="*/ 809625 h 1109663"/>
                <a:gd name="connsiteX35" fmla="*/ 107142 w 427817"/>
                <a:gd name="connsiteY35" fmla="*/ 909638 h 1109663"/>
                <a:gd name="connsiteX36" fmla="*/ 102379 w 427817"/>
                <a:gd name="connsiteY36" fmla="*/ 928688 h 1109663"/>
                <a:gd name="connsiteX37" fmla="*/ 126192 w 427817"/>
                <a:gd name="connsiteY37" fmla="*/ 952500 h 1109663"/>
                <a:gd name="connsiteX38" fmla="*/ 130954 w 427817"/>
                <a:gd name="connsiteY38" fmla="*/ 966788 h 1109663"/>
                <a:gd name="connsiteX39" fmla="*/ 140479 w 427817"/>
                <a:gd name="connsiteY39" fmla="*/ 981075 h 1109663"/>
                <a:gd name="connsiteX40" fmla="*/ 154767 w 427817"/>
                <a:gd name="connsiteY40" fmla="*/ 985838 h 1109663"/>
                <a:gd name="connsiteX41" fmla="*/ 121429 w 427817"/>
                <a:gd name="connsiteY41" fmla="*/ 981075 h 1109663"/>
                <a:gd name="connsiteX42" fmla="*/ 140479 w 427817"/>
                <a:gd name="connsiteY42" fmla="*/ 990600 h 1109663"/>
                <a:gd name="connsiteX43" fmla="*/ 154767 w 427817"/>
                <a:gd name="connsiteY43" fmla="*/ 1000125 h 1109663"/>
                <a:gd name="connsiteX44" fmla="*/ 202392 w 427817"/>
                <a:gd name="connsiteY44" fmla="*/ 1004888 h 1109663"/>
                <a:gd name="connsiteX45" fmla="*/ 226204 w 427817"/>
                <a:gd name="connsiteY45" fmla="*/ 1033463 h 1109663"/>
                <a:gd name="connsiteX46" fmla="*/ 230967 w 427817"/>
                <a:gd name="connsiteY46" fmla="*/ 1047750 h 1109663"/>
                <a:gd name="connsiteX47" fmla="*/ 292879 w 427817"/>
                <a:gd name="connsiteY47" fmla="*/ 1052513 h 1109663"/>
                <a:gd name="connsiteX48" fmla="*/ 307167 w 427817"/>
                <a:gd name="connsiteY48" fmla="*/ 1104900 h 1109663"/>
                <a:gd name="connsiteX49" fmla="*/ 321454 w 427817"/>
                <a:gd name="connsiteY49" fmla="*/ 1109663 h 1109663"/>
                <a:gd name="connsiteX50" fmla="*/ 421467 w 427817"/>
                <a:gd name="connsiteY50" fmla="*/ 1104900 h 1109663"/>
                <a:gd name="connsiteX51" fmla="*/ 416704 w 427817"/>
                <a:gd name="connsiteY51" fmla="*/ 1085850 h 1109663"/>
                <a:gd name="connsiteX52" fmla="*/ 402417 w 427817"/>
                <a:gd name="connsiteY52" fmla="*/ 1071563 h 1109663"/>
                <a:gd name="connsiteX53" fmla="*/ 373842 w 427817"/>
                <a:gd name="connsiteY53" fmla="*/ 1062038 h 1109663"/>
                <a:gd name="connsiteX54" fmla="*/ 350029 w 427817"/>
                <a:gd name="connsiteY54" fmla="*/ 1038225 h 1109663"/>
                <a:gd name="connsiteX55" fmla="*/ 335742 w 427817"/>
                <a:gd name="connsiteY55" fmla="*/ 1009650 h 1109663"/>
                <a:gd name="connsiteX56" fmla="*/ 292879 w 427817"/>
                <a:gd name="connsiteY56" fmla="*/ 985838 h 1109663"/>
                <a:gd name="connsiteX57" fmla="*/ 240492 w 427817"/>
                <a:gd name="connsiteY57" fmla="*/ 981075 h 1109663"/>
                <a:gd name="connsiteX58" fmla="*/ 226204 w 427817"/>
                <a:gd name="connsiteY58" fmla="*/ 962025 h 1109663"/>
                <a:gd name="connsiteX59" fmla="*/ 207154 w 427817"/>
                <a:gd name="connsiteY59" fmla="*/ 938213 h 1109663"/>
                <a:gd name="connsiteX60" fmla="*/ 159529 w 427817"/>
                <a:gd name="connsiteY60" fmla="*/ 933450 h 1109663"/>
                <a:gd name="connsiteX61" fmla="*/ 150004 w 427817"/>
                <a:gd name="connsiteY61" fmla="*/ 919163 h 1109663"/>
                <a:gd name="connsiteX62" fmla="*/ 154767 w 427817"/>
                <a:gd name="connsiteY62" fmla="*/ 904875 h 1109663"/>
                <a:gd name="connsiteX63" fmla="*/ 207154 w 427817"/>
                <a:gd name="connsiteY63" fmla="*/ 885825 h 1109663"/>
                <a:gd name="connsiteX64" fmla="*/ 211917 w 427817"/>
                <a:gd name="connsiteY64" fmla="*/ 871538 h 1109663"/>
                <a:gd name="connsiteX65" fmla="*/ 216679 w 427817"/>
                <a:gd name="connsiteY65" fmla="*/ 842963 h 1109663"/>
                <a:gd name="connsiteX66" fmla="*/ 230967 w 427817"/>
                <a:gd name="connsiteY66" fmla="*/ 838200 h 1109663"/>
                <a:gd name="connsiteX67" fmla="*/ 235729 w 427817"/>
                <a:gd name="connsiteY67" fmla="*/ 795338 h 1109663"/>
                <a:gd name="connsiteX68" fmla="*/ 207154 w 427817"/>
                <a:gd name="connsiteY68" fmla="*/ 800100 h 1109663"/>
                <a:gd name="connsiteX69" fmla="*/ 192867 w 427817"/>
                <a:gd name="connsiteY69" fmla="*/ 814388 h 1109663"/>
                <a:gd name="connsiteX70" fmla="*/ 183342 w 427817"/>
                <a:gd name="connsiteY70" fmla="*/ 828675 h 1109663"/>
                <a:gd name="connsiteX71" fmla="*/ 164292 w 427817"/>
                <a:gd name="connsiteY71" fmla="*/ 823913 h 1109663"/>
                <a:gd name="connsiteX72" fmla="*/ 159529 w 427817"/>
                <a:gd name="connsiteY72" fmla="*/ 804863 h 1109663"/>
                <a:gd name="connsiteX73" fmla="*/ 154767 w 427817"/>
                <a:gd name="connsiteY73" fmla="*/ 742950 h 1109663"/>
                <a:gd name="connsiteX74" fmla="*/ 140479 w 427817"/>
                <a:gd name="connsiteY74" fmla="*/ 738188 h 1109663"/>
                <a:gd name="connsiteX75" fmla="*/ 107142 w 427817"/>
                <a:gd name="connsiteY75" fmla="*/ 733425 h 1109663"/>
                <a:gd name="connsiteX76" fmla="*/ 97617 w 427817"/>
                <a:gd name="connsiteY76" fmla="*/ 719138 h 1109663"/>
                <a:gd name="connsiteX77" fmla="*/ 102379 w 427817"/>
                <a:gd name="connsiteY77" fmla="*/ 704850 h 1109663"/>
                <a:gd name="connsiteX78" fmla="*/ 164292 w 427817"/>
                <a:gd name="connsiteY78" fmla="*/ 690563 h 1109663"/>
                <a:gd name="connsiteX79" fmla="*/ 169054 w 427817"/>
                <a:gd name="connsiteY79" fmla="*/ 652463 h 1109663"/>
                <a:gd name="connsiteX80" fmla="*/ 140479 w 427817"/>
                <a:gd name="connsiteY80" fmla="*/ 633413 h 1109663"/>
                <a:gd name="connsiteX81" fmla="*/ 154767 w 427817"/>
                <a:gd name="connsiteY81" fmla="*/ 628650 h 1109663"/>
                <a:gd name="connsiteX82" fmla="*/ 140479 w 427817"/>
                <a:gd name="connsiteY82" fmla="*/ 614363 h 1109663"/>
                <a:gd name="connsiteX83" fmla="*/ 116667 w 427817"/>
                <a:gd name="connsiteY83" fmla="*/ 595313 h 1109663"/>
                <a:gd name="connsiteX84" fmla="*/ 130954 w 427817"/>
                <a:gd name="connsiteY84" fmla="*/ 590550 h 1109663"/>
                <a:gd name="connsiteX85" fmla="*/ 121429 w 427817"/>
                <a:gd name="connsiteY85" fmla="*/ 619125 h 1109663"/>
                <a:gd name="connsiteX86" fmla="*/ 135717 w 427817"/>
                <a:gd name="connsiteY86" fmla="*/ 623888 h 1109663"/>
                <a:gd name="connsiteX87" fmla="*/ 188104 w 427817"/>
                <a:gd name="connsiteY87" fmla="*/ 571500 h 1109663"/>
                <a:gd name="connsiteX88" fmla="*/ 240492 w 427817"/>
                <a:gd name="connsiteY88" fmla="*/ 523875 h 1109663"/>
                <a:gd name="connsiteX89" fmla="*/ 235729 w 427817"/>
                <a:gd name="connsiteY89" fmla="*/ 500063 h 1109663"/>
                <a:gd name="connsiteX90" fmla="*/ 164292 w 427817"/>
                <a:gd name="connsiteY90" fmla="*/ 476250 h 1109663"/>
                <a:gd name="connsiteX91" fmla="*/ 159529 w 427817"/>
                <a:gd name="connsiteY91" fmla="*/ 461963 h 1109663"/>
                <a:gd name="connsiteX92" fmla="*/ 173817 w 427817"/>
                <a:gd name="connsiteY92" fmla="*/ 433388 h 1109663"/>
                <a:gd name="connsiteX93" fmla="*/ 188104 w 427817"/>
                <a:gd name="connsiteY93" fmla="*/ 428625 h 1109663"/>
                <a:gd name="connsiteX94" fmla="*/ 192867 w 427817"/>
                <a:gd name="connsiteY94" fmla="*/ 347663 h 1109663"/>
                <a:gd name="connsiteX95" fmla="*/ 207154 w 427817"/>
                <a:gd name="connsiteY95" fmla="*/ 342900 h 1109663"/>
                <a:gd name="connsiteX96" fmla="*/ 235729 w 427817"/>
                <a:gd name="connsiteY96" fmla="*/ 352425 h 1109663"/>
                <a:gd name="connsiteX97" fmla="*/ 278592 w 427817"/>
                <a:gd name="connsiteY97" fmla="*/ 347663 h 1109663"/>
                <a:gd name="connsiteX98" fmla="*/ 283354 w 427817"/>
                <a:gd name="connsiteY98" fmla="*/ 314325 h 1109663"/>
                <a:gd name="connsiteX99" fmla="*/ 288117 w 427817"/>
                <a:gd name="connsiteY99" fmla="*/ 300038 h 1109663"/>
                <a:gd name="connsiteX100" fmla="*/ 292879 w 427817"/>
                <a:gd name="connsiteY100" fmla="*/ 280988 h 1109663"/>
                <a:gd name="connsiteX101" fmla="*/ 288117 w 427817"/>
                <a:gd name="connsiteY101" fmla="*/ 266700 h 1109663"/>
                <a:gd name="connsiteX102" fmla="*/ 273829 w 427817"/>
                <a:gd name="connsiteY102" fmla="*/ 252413 h 1109663"/>
                <a:gd name="connsiteX103" fmla="*/ 297642 w 427817"/>
                <a:gd name="connsiteY103" fmla="*/ 209550 h 1109663"/>
                <a:gd name="connsiteX104" fmla="*/ 311929 w 427817"/>
                <a:gd name="connsiteY104" fmla="*/ 204788 h 1109663"/>
                <a:gd name="connsiteX105" fmla="*/ 321454 w 427817"/>
                <a:gd name="connsiteY105" fmla="*/ 176213 h 1109663"/>
                <a:gd name="connsiteX106" fmla="*/ 330979 w 427817"/>
                <a:gd name="connsiteY106" fmla="*/ 80963 h 110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27817" h="1109663">
                  <a:moveTo>
                    <a:pt x="330979" y="80963"/>
                  </a:moveTo>
                  <a:cubicBezTo>
                    <a:pt x="330185" y="54769"/>
                    <a:pt x="333808" y="34027"/>
                    <a:pt x="316692" y="19050"/>
                  </a:cubicBezTo>
                  <a:cubicBezTo>
                    <a:pt x="308077" y="11512"/>
                    <a:pt x="288117" y="0"/>
                    <a:pt x="288117" y="0"/>
                  </a:cubicBezTo>
                  <a:cubicBezTo>
                    <a:pt x="283354" y="1588"/>
                    <a:pt x="276747" y="678"/>
                    <a:pt x="273829" y="4763"/>
                  </a:cubicBezTo>
                  <a:cubicBezTo>
                    <a:pt x="267993" y="12933"/>
                    <a:pt x="269873" y="24984"/>
                    <a:pt x="264304" y="33338"/>
                  </a:cubicBezTo>
                  <a:lnTo>
                    <a:pt x="254779" y="47625"/>
                  </a:lnTo>
                  <a:cubicBezTo>
                    <a:pt x="251604" y="57150"/>
                    <a:pt x="246499" y="66237"/>
                    <a:pt x="245254" y="76200"/>
                  </a:cubicBezTo>
                  <a:cubicBezTo>
                    <a:pt x="243667" y="88900"/>
                    <a:pt x="242782" y="101708"/>
                    <a:pt x="240492" y="114300"/>
                  </a:cubicBezTo>
                  <a:cubicBezTo>
                    <a:pt x="239594" y="119239"/>
                    <a:pt x="238865" y="124668"/>
                    <a:pt x="235729" y="128588"/>
                  </a:cubicBezTo>
                  <a:cubicBezTo>
                    <a:pt x="229014" y="136982"/>
                    <a:pt x="216567" y="139738"/>
                    <a:pt x="207154" y="142875"/>
                  </a:cubicBezTo>
                  <a:cubicBezTo>
                    <a:pt x="199236" y="166628"/>
                    <a:pt x="197667" y="168901"/>
                    <a:pt x="192867" y="190500"/>
                  </a:cubicBezTo>
                  <a:cubicBezTo>
                    <a:pt x="191111" y="198402"/>
                    <a:pt x="190946" y="206734"/>
                    <a:pt x="188104" y="214313"/>
                  </a:cubicBezTo>
                  <a:cubicBezTo>
                    <a:pt x="183268" y="227209"/>
                    <a:pt x="172712" y="232783"/>
                    <a:pt x="164292" y="242888"/>
                  </a:cubicBezTo>
                  <a:cubicBezTo>
                    <a:pt x="160628" y="247285"/>
                    <a:pt x="157092" y="251945"/>
                    <a:pt x="154767" y="257175"/>
                  </a:cubicBezTo>
                  <a:cubicBezTo>
                    <a:pt x="150689" y="266350"/>
                    <a:pt x="150811" y="277396"/>
                    <a:pt x="145242" y="285750"/>
                  </a:cubicBezTo>
                  <a:cubicBezTo>
                    <a:pt x="142067" y="290513"/>
                    <a:pt x="138042" y="294807"/>
                    <a:pt x="135717" y="300038"/>
                  </a:cubicBezTo>
                  <a:cubicBezTo>
                    <a:pt x="131639" y="309213"/>
                    <a:pt x="131761" y="320259"/>
                    <a:pt x="126192" y="328613"/>
                  </a:cubicBezTo>
                  <a:lnTo>
                    <a:pt x="97617" y="371475"/>
                  </a:lnTo>
                  <a:cubicBezTo>
                    <a:pt x="94442" y="376238"/>
                    <a:pt x="89902" y="380333"/>
                    <a:pt x="88092" y="385763"/>
                  </a:cubicBezTo>
                  <a:cubicBezTo>
                    <a:pt x="84917" y="395288"/>
                    <a:pt x="84136" y="405984"/>
                    <a:pt x="78567" y="414338"/>
                  </a:cubicBezTo>
                  <a:cubicBezTo>
                    <a:pt x="75392" y="419100"/>
                    <a:pt x="71367" y="423395"/>
                    <a:pt x="69042" y="428625"/>
                  </a:cubicBezTo>
                  <a:cubicBezTo>
                    <a:pt x="64964" y="437800"/>
                    <a:pt x="62692" y="447675"/>
                    <a:pt x="59517" y="457200"/>
                  </a:cubicBezTo>
                  <a:lnTo>
                    <a:pt x="49992" y="485775"/>
                  </a:lnTo>
                  <a:cubicBezTo>
                    <a:pt x="47275" y="499360"/>
                    <a:pt x="44500" y="515194"/>
                    <a:pt x="40467" y="528638"/>
                  </a:cubicBezTo>
                  <a:cubicBezTo>
                    <a:pt x="37582" y="538255"/>
                    <a:pt x="34117" y="547688"/>
                    <a:pt x="30942" y="557213"/>
                  </a:cubicBezTo>
                  <a:lnTo>
                    <a:pt x="26179" y="571500"/>
                  </a:lnTo>
                  <a:cubicBezTo>
                    <a:pt x="24592" y="582613"/>
                    <a:pt x="23425" y="593794"/>
                    <a:pt x="21417" y="604838"/>
                  </a:cubicBezTo>
                  <a:cubicBezTo>
                    <a:pt x="19026" y="617988"/>
                    <a:pt x="15971" y="625938"/>
                    <a:pt x="11892" y="638175"/>
                  </a:cubicBezTo>
                  <a:cubicBezTo>
                    <a:pt x="4613" y="696404"/>
                    <a:pt x="0" y="716250"/>
                    <a:pt x="11892" y="790575"/>
                  </a:cubicBezTo>
                  <a:cubicBezTo>
                    <a:pt x="12685" y="795532"/>
                    <a:pt x="21417" y="793750"/>
                    <a:pt x="26179" y="795338"/>
                  </a:cubicBezTo>
                  <a:cubicBezTo>
                    <a:pt x="36614" y="810991"/>
                    <a:pt x="35538" y="806661"/>
                    <a:pt x="40467" y="823913"/>
                  </a:cubicBezTo>
                  <a:cubicBezTo>
                    <a:pt x="40517" y="824089"/>
                    <a:pt x="47706" y="854964"/>
                    <a:pt x="49992" y="857250"/>
                  </a:cubicBezTo>
                  <a:cubicBezTo>
                    <a:pt x="53542" y="860800"/>
                    <a:pt x="59517" y="860425"/>
                    <a:pt x="64279" y="862013"/>
                  </a:cubicBezTo>
                  <a:cubicBezTo>
                    <a:pt x="111089" y="846408"/>
                    <a:pt x="22621" y="880748"/>
                    <a:pt x="83329" y="804863"/>
                  </a:cubicBezTo>
                  <a:cubicBezTo>
                    <a:pt x="90341" y="796097"/>
                    <a:pt x="105554" y="808038"/>
                    <a:pt x="116667" y="809625"/>
                  </a:cubicBezTo>
                  <a:cubicBezTo>
                    <a:pt x="114867" y="831225"/>
                    <a:pt x="110889" y="885284"/>
                    <a:pt x="107142" y="909638"/>
                  </a:cubicBezTo>
                  <a:cubicBezTo>
                    <a:pt x="106147" y="916107"/>
                    <a:pt x="103967" y="922338"/>
                    <a:pt x="102379" y="928688"/>
                  </a:cubicBezTo>
                  <a:cubicBezTo>
                    <a:pt x="113096" y="971553"/>
                    <a:pt x="96425" y="928686"/>
                    <a:pt x="126192" y="952500"/>
                  </a:cubicBezTo>
                  <a:cubicBezTo>
                    <a:pt x="130112" y="955636"/>
                    <a:pt x="128709" y="962298"/>
                    <a:pt x="130954" y="966788"/>
                  </a:cubicBezTo>
                  <a:cubicBezTo>
                    <a:pt x="133514" y="971907"/>
                    <a:pt x="136010" y="977499"/>
                    <a:pt x="140479" y="981075"/>
                  </a:cubicBezTo>
                  <a:cubicBezTo>
                    <a:pt x="144399" y="984211"/>
                    <a:pt x="159787" y="985838"/>
                    <a:pt x="154767" y="985838"/>
                  </a:cubicBezTo>
                  <a:cubicBezTo>
                    <a:pt x="143541" y="985838"/>
                    <a:pt x="132542" y="982663"/>
                    <a:pt x="121429" y="981075"/>
                  </a:cubicBezTo>
                  <a:cubicBezTo>
                    <a:pt x="127779" y="984250"/>
                    <a:pt x="134315" y="987078"/>
                    <a:pt x="140479" y="990600"/>
                  </a:cubicBezTo>
                  <a:cubicBezTo>
                    <a:pt x="145449" y="993440"/>
                    <a:pt x="149190" y="998838"/>
                    <a:pt x="154767" y="1000125"/>
                  </a:cubicBezTo>
                  <a:cubicBezTo>
                    <a:pt x="170313" y="1003713"/>
                    <a:pt x="186517" y="1003300"/>
                    <a:pt x="202392" y="1004888"/>
                  </a:cubicBezTo>
                  <a:cubicBezTo>
                    <a:pt x="220638" y="1017052"/>
                    <a:pt x="216536" y="1010905"/>
                    <a:pt x="226204" y="1033463"/>
                  </a:cubicBezTo>
                  <a:cubicBezTo>
                    <a:pt x="228182" y="1038077"/>
                    <a:pt x="226140" y="1046371"/>
                    <a:pt x="230967" y="1047750"/>
                  </a:cubicBezTo>
                  <a:cubicBezTo>
                    <a:pt x="250869" y="1053436"/>
                    <a:pt x="272242" y="1050925"/>
                    <a:pt x="292879" y="1052513"/>
                  </a:cubicBezTo>
                  <a:cubicBezTo>
                    <a:pt x="294738" y="1067381"/>
                    <a:pt x="292159" y="1092893"/>
                    <a:pt x="307167" y="1104900"/>
                  </a:cubicBezTo>
                  <a:cubicBezTo>
                    <a:pt x="311087" y="1108036"/>
                    <a:pt x="316692" y="1108075"/>
                    <a:pt x="321454" y="1109663"/>
                  </a:cubicBezTo>
                  <a:lnTo>
                    <a:pt x="421467" y="1104900"/>
                  </a:lnTo>
                  <a:cubicBezTo>
                    <a:pt x="427817" y="1103312"/>
                    <a:pt x="419951" y="1091533"/>
                    <a:pt x="416704" y="1085850"/>
                  </a:cubicBezTo>
                  <a:cubicBezTo>
                    <a:pt x="413362" y="1080002"/>
                    <a:pt x="408304" y="1074834"/>
                    <a:pt x="402417" y="1071563"/>
                  </a:cubicBezTo>
                  <a:cubicBezTo>
                    <a:pt x="393640" y="1066687"/>
                    <a:pt x="373842" y="1062038"/>
                    <a:pt x="373842" y="1062038"/>
                  </a:cubicBezTo>
                  <a:cubicBezTo>
                    <a:pt x="359554" y="1052513"/>
                    <a:pt x="357967" y="1054101"/>
                    <a:pt x="350029" y="1038225"/>
                  </a:cubicBezTo>
                  <a:cubicBezTo>
                    <a:pt x="343612" y="1025391"/>
                    <a:pt x="347874" y="1020266"/>
                    <a:pt x="335742" y="1009650"/>
                  </a:cubicBezTo>
                  <a:cubicBezTo>
                    <a:pt x="327225" y="1002198"/>
                    <a:pt x="307399" y="987912"/>
                    <a:pt x="292879" y="985838"/>
                  </a:cubicBezTo>
                  <a:cubicBezTo>
                    <a:pt x="275521" y="983358"/>
                    <a:pt x="257954" y="982663"/>
                    <a:pt x="240492" y="981075"/>
                  </a:cubicBezTo>
                  <a:cubicBezTo>
                    <a:pt x="235729" y="974725"/>
                    <a:pt x="230142" y="968917"/>
                    <a:pt x="226204" y="962025"/>
                  </a:cubicBezTo>
                  <a:cubicBezTo>
                    <a:pt x="218870" y="949190"/>
                    <a:pt x="226488" y="942675"/>
                    <a:pt x="207154" y="938213"/>
                  </a:cubicBezTo>
                  <a:cubicBezTo>
                    <a:pt x="191608" y="934625"/>
                    <a:pt x="175404" y="935038"/>
                    <a:pt x="159529" y="933450"/>
                  </a:cubicBezTo>
                  <a:cubicBezTo>
                    <a:pt x="156354" y="928688"/>
                    <a:pt x="150945" y="924809"/>
                    <a:pt x="150004" y="919163"/>
                  </a:cubicBezTo>
                  <a:cubicBezTo>
                    <a:pt x="149179" y="914211"/>
                    <a:pt x="151631" y="908795"/>
                    <a:pt x="154767" y="904875"/>
                  </a:cubicBezTo>
                  <a:cubicBezTo>
                    <a:pt x="165259" y="891760"/>
                    <a:pt x="197094" y="888340"/>
                    <a:pt x="207154" y="885825"/>
                  </a:cubicBezTo>
                  <a:cubicBezTo>
                    <a:pt x="208742" y="881063"/>
                    <a:pt x="210828" y="876438"/>
                    <a:pt x="211917" y="871538"/>
                  </a:cubicBezTo>
                  <a:cubicBezTo>
                    <a:pt x="214012" y="862112"/>
                    <a:pt x="211888" y="851347"/>
                    <a:pt x="216679" y="842963"/>
                  </a:cubicBezTo>
                  <a:cubicBezTo>
                    <a:pt x="219170" y="838604"/>
                    <a:pt x="226204" y="839788"/>
                    <a:pt x="230967" y="838200"/>
                  </a:cubicBezTo>
                  <a:cubicBezTo>
                    <a:pt x="237779" y="827983"/>
                    <a:pt x="255048" y="809137"/>
                    <a:pt x="235729" y="795338"/>
                  </a:cubicBezTo>
                  <a:cubicBezTo>
                    <a:pt x="227871" y="789725"/>
                    <a:pt x="216679" y="798513"/>
                    <a:pt x="207154" y="800100"/>
                  </a:cubicBezTo>
                  <a:cubicBezTo>
                    <a:pt x="202392" y="804863"/>
                    <a:pt x="197179" y="809214"/>
                    <a:pt x="192867" y="814388"/>
                  </a:cubicBezTo>
                  <a:cubicBezTo>
                    <a:pt x="189203" y="818785"/>
                    <a:pt x="188772" y="826865"/>
                    <a:pt x="183342" y="828675"/>
                  </a:cubicBezTo>
                  <a:cubicBezTo>
                    <a:pt x="177132" y="830745"/>
                    <a:pt x="170642" y="825500"/>
                    <a:pt x="164292" y="823913"/>
                  </a:cubicBezTo>
                  <a:cubicBezTo>
                    <a:pt x="162704" y="817563"/>
                    <a:pt x="160294" y="811364"/>
                    <a:pt x="159529" y="804863"/>
                  </a:cubicBezTo>
                  <a:cubicBezTo>
                    <a:pt x="157111" y="784306"/>
                    <a:pt x="160453" y="762852"/>
                    <a:pt x="154767" y="742950"/>
                  </a:cubicBezTo>
                  <a:cubicBezTo>
                    <a:pt x="153388" y="738123"/>
                    <a:pt x="145402" y="739173"/>
                    <a:pt x="140479" y="738188"/>
                  </a:cubicBezTo>
                  <a:cubicBezTo>
                    <a:pt x="129472" y="735987"/>
                    <a:pt x="118254" y="735013"/>
                    <a:pt x="107142" y="733425"/>
                  </a:cubicBezTo>
                  <a:cubicBezTo>
                    <a:pt x="103967" y="728663"/>
                    <a:pt x="98558" y="724784"/>
                    <a:pt x="97617" y="719138"/>
                  </a:cubicBezTo>
                  <a:cubicBezTo>
                    <a:pt x="96792" y="714186"/>
                    <a:pt x="98294" y="707768"/>
                    <a:pt x="102379" y="704850"/>
                  </a:cubicBezTo>
                  <a:cubicBezTo>
                    <a:pt x="115454" y="695510"/>
                    <a:pt x="150251" y="692569"/>
                    <a:pt x="164292" y="690563"/>
                  </a:cubicBezTo>
                  <a:cubicBezTo>
                    <a:pt x="172759" y="677863"/>
                    <a:pt x="182786" y="670118"/>
                    <a:pt x="169054" y="652463"/>
                  </a:cubicBezTo>
                  <a:cubicBezTo>
                    <a:pt x="162026" y="643427"/>
                    <a:pt x="140479" y="633413"/>
                    <a:pt x="140479" y="633413"/>
                  </a:cubicBezTo>
                  <a:cubicBezTo>
                    <a:pt x="145242" y="631825"/>
                    <a:pt x="154767" y="633670"/>
                    <a:pt x="154767" y="628650"/>
                  </a:cubicBezTo>
                  <a:cubicBezTo>
                    <a:pt x="154767" y="621915"/>
                    <a:pt x="144791" y="619537"/>
                    <a:pt x="140479" y="614363"/>
                  </a:cubicBezTo>
                  <a:cubicBezTo>
                    <a:pt x="123907" y="594478"/>
                    <a:pt x="140122" y="603131"/>
                    <a:pt x="116667" y="595313"/>
                  </a:cubicBezTo>
                  <a:cubicBezTo>
                    <a:pt x="121429" y="593725"/>
                    <a:pt x="126464" y="588305"/>
                    <a:pt x="130954" y="590550"/>
                  </a:cubicBezTo>
                  <a:cubicBezTo>
                    <a:pt x="149335" y="599740"/>
                    <a:pt x="123855" y="616699"/>
                    <a:pt x="121429" y="619125"/>
                  </a:cubicBezTo>
                  <a:cubicBezTo>
                    <a:pt x="126192" y="620713"/>
                    <a:pt x="130697" y="623888"/>
                    <a:pt x="135717" y="623888"/>
                  </a:cubicBezTo>
                  <a:cubicBezTo>
                    <a:pt x="221442" y="623888"/>
                    <a:pt x="159530" y="628649"/>
                    <a:pt x="188104" y="571500"/>
                  </a:cubicBezTo>
                  <a:cubicBezTo>
                    <a:pt x="198641" y="550425"/>
                    <a:pt x="221334" y="536647"/>
                    <a:pt x="240492" y="523875"/>
                  </a:cubicBezTo>
                  <a:cubicBezTo>
                    <a:pt x="238904" y="515938"/>
                    <a:pt x="237692" y="507916"/>
                    <a:pt x="235729" y="500063"/>
                  </a:cubicBezTo>
                  <a:cubicBezTo>
                    <a:pt x="226942" y="464915"/>
                    <a:pt x="222191" y="484521"/>
                    <a:pt x="164292" y="476250"/>
                  </a:cubicBezTo>
                  <a:cubicBezTo>
                    <a:pt x="162704" y="471488"/>
                    <a:pt x="159529" y="466983"/>
                    <a:pt x="159529" y="461963"/>
                  </a:cubicBezTo>
                  <a:cubicBezTo>
                    <a:pt x="159529" y="455061"/>
                    <a:pt x="169001" y="437241"/>
                    <a:pt x="173817" y="433388"/>
                  </a:cubicBezTo>
                  <a:cubicBezTo>
                    <a:pt x="177737" y="430252"/>
                    <a:pt x="183342" y="430213"/>
                    <a:pt x="188104" y="428625"/>
                  </a:cubicBezTo>
                  <a:cubicBezTo>
                    <a:pt x="189692" y="401638"/>
                    <a:pt x="187003" y="374053"/>
                    <a:pt x="192867" y="347663"/>
                  </a:cubicBezTo>
                  <a:cubicBezTo>
                    <a:pt x="193956" y="342763"/>
                    <a:pt x="202165" y="342346"/>
                    <a:pt x="207154" y="342900"/>
                  </a:cubicBezTo>
                  <a:cubicBezTo>
                    <a:pt x="217133" y="344009"/>
                    <a:pt x="235729" y="352425"/>
                    <a:pt x="235729" y="352425"/>
                  </a:cubicBezTo>
                  <a:cubicBezTo>
                    <a:pt x="250017" y="350838"/>
                    <a:pt x="267367" y="356643"/>
                    <a:pt x="278592" y="347663"/>
                  </a:cubicBezTo>
                  <a:cubicBezTo>
                    <a:pt x="287358" y="340651"/>
                    <a:pt x="281153" y="325332"/>
                    <a:pt x="283354" y="314325"/>
                  </a:cubicBezTo>
                  <a:cubicBezTo>
                    <a:pt x="284339" y="309402"/>
                    <a:pt x="286738" y="304865"/>
                    <a:pt x="288117" y="300038"/>
                  </a:cubicBezTo>
                  <a:cubicBezTo>
                    <a:pt x="289915" y="293744"/>
                    <a:pt x="291292" y="287338"/>
                    <a:pt x="292879" y="280988"/>
                  </a:cubicBezTo>
                  <a:cubicBezTo>
                    <a:pt x="291292" y="276225"/>
                    <a:pt x="290902" y="270877"/>
                    <a:pt x="288117" y="266700"/>
                  </a:cubicBezTo>
                  <a:cubicBezTo>
                    <a:pt x="284381" y="261096"/>
                    <a:pt x="275290" y="258988"/>
                    <a:pt x="273829" y="252413"/>
                  </a:cubicBezTo>
                  <a:cubicBezTo>
                    <a:pt x="268481" y="228349"/>
                    <a:pt x="280251" y="219488"/>
                    <a:pt x="297642" y="209550"/>
                  </a:cubicBezTo>
                  <a:cubicBezTo>
                    <a:pt x="302000" y="207059"/>
                    <a:pt x="307167" y="206375"/>
                    <a:pt x="311929" y="204788"/>
                  </a:cubicBezTo>
                  <a:cubicBezTo>
                    <a:pt x="315104" y="195263"/>
                    <a:pt x="320897" y="186238"/>
                    <a:pt x="321454" y="176213"/>
                  </a:cubicBezTo>
                  <a:cubicBezTo>
                    <a:pt x="326414" y="86944"/>
                    <a:pt x="331773" y="107157"/>
                    <a:pt x="330979" y="80963"/>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a:xfrm>
              <a:off x="3047726" y="3381375"/>
              <a:ext cx="269953" cy="958850"/>
            </a:xfrm>
            <a:custGeom>
              <a:avLst/>
              <a:gdLst>
                <a:gd name="connsiteX0" fmla="*/ 177026 w 270492"/>
                <a:gd name="connsiteY0" fmla="*/ 85080 h 957742"/>
                <a:gd name="connsiteX1" fmla="*/ 172263 w 270492"/>
                <a:gd name="connsiteY1" fmla="*/ 61268 h 957742"/>
                <a:gd name="connsiteX2" fmla="*/ 157976 w 270492"/>
                <a:gd name="connsiteY2" fmla="*/ 46980 h 957742"/>
                <a:gd name="connsiteX3" fmla="*/ 138926 w 270492"/>
                <a:gd name="connsiteY3" fmla="*/ 4118 h 957742"/>
                <a:gd name="connsiteX4" fmla="*/ 124638 w 270492"/>
                <a:gd name="connsiteY4" fmla="*/ 8880 h 957742"/>
                <a:gd name="connsiteX5" fmla="*/ 110351 w 270492"/>
                <a:gd name="connsiteY5" fmla="*/ 37455 h 957742"/>
                <a:gd name="connsiteX6" fmla="*/ 100826 w 270492"/>
                <a:gd name="connsiteY6" fmla="*/ 51743 h 957742"/>
                <a:gd name="connsiteX7" fmla="*/ 81776 w 270492"/>
                <a:gd name="connsiteY7" fmla="*/ 94605 h 957742"/>
                <a:gd name="connsiteX8" fmla="*/ 67488 w 270492"/>
                <a:gd name="connsiteY8" fmla="*/ 108893 h 957742"/>
                <a:gd name="connsiteX9" fmla="*/ 62726 w 270492"/>
                <a:gd name="connsiteY9" fmla="*/ 189855 h 957742"/>
                <a:gd name="connsiteX10" fmla="*/ 91301 w 270492"/>
                <a:gd name="connsiteY10" fmla="*/ 204143 h 957742"/>
                <a:gd name="connsiteX11" fmla="*/ 96063 w 270492"/>
                <a:gd name="connsiteY11" fmla="*/ 218430 h 957742"/>
                <a:gd name="connsiteX12" fmla="*/ 100826 w 270492"/>
                <a:gd name="connsiteY12" fmla="*/ 266055 h 957742"/>
                <a:gd name="connsiteX13" fmla="*/ 115113 w 270492"/>
                <a:gd name="connsiteY13" fmla="*/ 275580 h 957742"/>
                <a:gd name="connsiteX14" fmla="*/ 110351 w 270492"/>
                <a:gd name="connsiteY14" fmla="*/ 370830 h 957742"/>
                <a:gd name="connsiteX15" fmla="*/ 105588 w 270492"/>
                <a:gd name="connsiteY15" fmla="*/ 385118 h 957742"/>
                <a:gd name="connsiteX16" fmla="*/ 96063 w 270492"/>
                <a:gd name="connsiteY16" fmla="*/ 399405 h 957742"/>
                <a:gd name="connsiteX17" fmla="*/ 91301 w 270492"/>
                <a:gd name="connsiteY17" fmla="*/ 413693 h 957742"/>
                <a:gd name="connsiteX18" fmla="*/ 124638 w 270492"/>
                <a:gd name="connsiteY18" fmla="*/ 413693 h 957742"/>
                <a:gd name="connsiteX19" fmla="*/ 134163 w 270492"/>
                <a:gd name="connsiteY19" fmla="*/ 427980 h 957742"/>
                <a:gd name="connsiteX20" fmla="*/ 143688 w 270492"/>
                <a:gd name="connsiteY20" fmla="*/ 413693 h 957742"/>
                <a:gd name="connsiteX21" fmla="*/ 148451 w 270492"/>
                <a:gd name="connsiteY21" fmla="*/ 585143 h 957742"/>
                <a:gd name="connsiteX22" fmla="*/ 153213 w 270492"/>
                <a:gd name="connsiteY22" fmla="*/ 656580 h 957742"/>
                <a:gd name="connsiteX23" fmla="*/ 157976 w 270492"/>
                <a:gd name="connsiteY23" fmla="*/ 670868 h 957742"/>
                <a:gd name="connsiteX24" fmla="*/ 172263 w 270492"/>
                <a:gd name="connsiteY24" fmla="*/ 675630 h 957742"/>
                <a:gd name="connsiteX25" fmla="*/ 177026 w 270492"/>
                <a:gd name="connsiteY25" fmla="*/ 694680 h 957742"/>
                <a:gd name="connsiteX26" fmla="*/ 181788 w 270492"/>
                <a:gd name="connsiteY26" fmla="*/ 742305 h 957742"/>
                <a:gd name="connsiteX27" fmla="*/ 167501 w 270492"/>
                <a:gd name="connsiteY27" fmla="*/ 747068 h 957742"/>
                <a:gd name="connsiteX28" fmla="*/ 138926 w 270492"/>
                <a:gd name="connsiteY28" fmla="*/ 742305 h 957742"/>
                <a:gd name="connsiteX29" fmla="*/ 115113 w 270492"/>
                <a:gd name="connsiteY29" fmla="*/ 713730 h 957742"/>
                <a:gd name="connsiteX30" fmla="*/ 100826 w 270492"/>
                <a:gd name="connsiteY30" fmla="*/ 704205 h 957742"/>
                <a:gd name="connsiteX31" fmla="*/ 77013 w 270492"/>
                <a:gd name="connsiteY31" fmla="*/ 708968 h 957742"/>
                <a:gd name="connsiteX32" fmla="*/ 72251 w 270492"/>
                <a:gd name="connsiteY32" fmla="*/ 728018 h 957742"/>
                <a:gd name="connsiteX33" fmla="*/ 57963 w 270492"/>
                <a:gd name="connsiteY33" fmla="*/ 732780 h 957742"/>
                <a:gd name="connsiteX34" fmla="*/ 19863 w 270492"/>
                <a:gd name="connsiteY34" fmla="*/ 766118 h 957742"/>
                <a:gd name="connsiteX35" fmla="*/ 38913 w 270492"/>
                <a:gd name="connsiteY35" fmla="*/ 866130 h 957742"/>
                <a:gd name="connsiteX36" fmla="*/ 57963 w 270492"/>
                <a:gd name="connsiteY36" fmla="*/ 870893 h 957742"/>
                <a:gd name="connsiteX37" fmla="*/ 67488 w 270492"/>
                <a:gd name="connsiteY37" fmla="*/ 947093 h 957742"/>
                <a:gd name="connsiteX38" fmla="*/ 105588 w 270492"/>
                <a:gd name="connsiteY38" fmla="*/ 942330 h 957742"/>
                <a:gd name="connsiteX39" fmla="*/ 134163 w 270492"/>
                <a:gd name="connsiteY39" fmla="*/ 932805 h 957742"/>
                <a:gd name="connsiteX40" fmla="*/ 138926 w 270492"/>
                <a:gd name="connsiteY40" fmla="*/ 918518 h 957742"/>
                <a:gd name="connsiteX41" fmla="*/ 124638 w 270492"/>
                <a:gd name="connsiteY41" fmla="*/ 861368 h 957742"/>
                <a:gd name="connsiteX42" fmla="*/ 105588 w 270492"/>
                <a:gd name="connsiteY42" fmla="*/ 851843 h 957742"/>
                <a:gd name="connsiteX43" fmla="*/ 86538 w 270492"/>
                <a:gd name="connsiteY43" fmla="*/ 847080 h 957742"/>
                <a:gd name="connsiteX44" fmla="*/ 119876 w 270492"/>
                <a:gd name="connsiteY44" fmla="*/ 842318 h 957742"/>
                <a:gd name="connsiteX45" fmla="*/ 124638 w 270492"/>
                <a:gd name="connsiteY45" fmla="*/ 861368 h 957742"/>
                <a:gd name="connsiteX46" fmla="*/ 186551 w 270492"/>
                <a:gd name="connsiteY46" fmla="*/ 856605 h 957742"/>
                <a:gd name="connsiteX47" fmla="*/ 191313 w 270492"/>
                <a:gd name="connsiteY47" fmla="*/ 818505 h 957742"/>
                <a:gd name="connsiteX48" fmla="*/ 205601 w 270492"/>
                <a:gd name="connsiteY48" fmla="*/ 808980 h 957742"/>
                <a:gd name="connsiteX49" fmla="*/ 219888 w 270492"/>
                <a:gd name="connsiteY49" fmla="*/ 747068 h 957742"/>
                <a:gd name="connsiteX50" fmla="*/ 234176 w 270492"/>
                <a:gd name="connsiteY50" fmla="*/ 737543 h 957742"/>
                <a:gd name="connsiteX51" fmla="*/ 238938 w 270492"/>
                <a:gd name="connsiteY51" fmla="*/ 713730 h 957742"/>
                <a:gd name="connsiteX52" fmla="*/ 243701 w 270492"/>
                <a:gd name="connsiteY52" fmla="*/ 699443 h 957742"/>
                <a:gd name="connsiteX53" fmla="*/ 248463 w 270492"/>
                <a:gd name="connsiteY53" fmla="*/ 680393 h 957742"/>
                <a:gd name="connsiteX54" fmla="*/ 253226 w 270492"/>
                <a:gd name="connsiteY54" fmla="*/ 442268 h 957742"/>
                <a:gd name="connsiteX55" fmla="*/ 267513 w 270492"/>
                <a:gd name="connsiteY55" fmla="*/ 432743 h 957742"/>
                <a:gd name="connsiteX56" fmla="*/ 262751 w 270492"/>
                <a:gd name="connsiteY56" fmla="*/ 285105 h 957742"/>
                <a:gd name="connsiteX57" fmla="*/ 257988 w 270492"/>
                <a:gd name="connsiteY57" fmla="*/ 270818 h 957742"/>
                <a:gd name="connsiteX58" fmla="*/ 248463 w 270492"/>
                <a:gd name="connsiteY58" fmla="*/ 256530 h 957742"/>
                <a:gd name="connsiteX59" fmla="*/ 224651 w 270492"/>
                <a:gd name="connsiteY59" fmla="*/ 227955 h 957742"/>
                <a:gd name="connsiteX60" fmla="*/ 215126 w 270492"/>
                <a:gd name="connsiteY60" fmla="*/ 199380 h 957742"/>
                <a:gd name="connsiteX61" fmla="*/ 210363 w 270492"/>
                <a:gd name="connsiteY61" fmla="*/ 185093 h 957742"/>
                <a:gd name="connsiteX62" fmla="*/ 205601 w 270492"/>
                <a:gd name="connsiteY62" fmla="*/ 170805 h 957742"/>
                <a:gd name="connsiteX63" fmla="*/ 196076 w 270492"/>
                <a:gd name="connsiteY63" fmla="*/ 156518 h 957742"/>
                <a:gd name="connsiteX64" fmla="*/ 191313 w 270492"/>
                <a:gd name="connsiteY64" fmla="*/ 142230 h 957742"/>
                <a:gd name="connsiteX65" fmla="*/ 177026 w 270492"/>
                <a:gd name="connsiteY65" fmla="*/ 127943 h 957742"/>
                <a:gd name="connsiteX66" fmla="*/ 172263 w 270492"/>
                <a:gd name="connsiteY66" fmla="*/ 113655 h 957742"/>
                <a:gd name="connsiteX67" fmla="*/ 177026 w 270492"/>
                <a:gd name="connsiteY67" fmla="*/ 85080 h 9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492" h="957742">
                  <a:moveTo>
                    <a:pt x="177026" y="85080"/>
                  </a:moveTo>
                  <a:cubicBezTo>
                    <a:pt x="177026" y="76349"/>
                    <a:pt x="175883" y="68508"/>
                    <a:pt x="172263" y="61268"/>
                  </a:cubicBezTo>
                  <a:cubicBezTo>
                    <a:pt x="169251" y="55244"/>
                    <a:pt x="160278" y="53310"/>
                    <a:pt x="157976" y="46980"/>
                  </a:cubicBezTo>
                  <a:cubicBezTo>
                    <a:pt x="140892" y="0"/>
                    <a:pt x="169943" y="14456"/>
                    <a:pt x="138926" y="4118"/>
                  </a:cubicBezTo>
                  <a:cubicBezTo>
                    <a:pt x="134163" y="5705"/>
                    <a:pt x="128558" y="5744"/>
                    <a:pt x="124638" y="8880"/>
                  </a:cubicBezTo>
                  <a:cubicBezTo>
                    <a:pt x="113264" y="17979"/>
                    <a:pt x="116102" y="25952"/>
                    <a:pt x="110351" y="37455"/>
                  </a:cubicBezTo>
                  <a:cubicBezTo>
                    <a:pt x="107791" y="42575"/>
                    <a:pt x="103151" y="46512"/>
                    <a:pt x="100826" y="51743"/>
                  </a:cubicBezTo>
                  <a:cubicBezTo>
                    <a:pt x="88959" y="78443"/>
                    <a:pt x="97174" y="76128"/>
                    <a:pt x="81776" y="94605"/>
                  </a:cubicBezTo>
                  <a:cubicBezTo>
                    <a:pt x="77464" y="99779"/>
                    <a:pt x="72251" y="104130"/>
                    <a:pt x="67488" y="108893"/>
                  </a:cubicBezTo>
                  <a:cubicBezTo>
                    <a:pt x="56445" y="142022"/>
                    <a:pt x="50022" y="148566"/>
                    <a:pt x="62726" y="189855"/>
                  </a:cubicBezTo>
                  <a:cubicBezTo>
                    <a:pt x="64836" y="196713"/>
                    <a:pt x="85927" y="202352"/>
                    <a:pt x="91301" y="204143"/>
                  </a:cubicBezTo>
                  <a:cubicBezTo>
                    <a:pt x="92888" y="208905"/>
                    <a:pt x="95300" y="213468"/>
                    <a:pt x="96063" y="218430"/>
                  </a:cubicBezTo>
                  <a:cubicBezTo>
                    <a:pt x="98489" y="234199"/>
                    <a:pt x="95781" y="250920"/>
                    <a:pt x="100826" y="266055"/>
                  </a:cubicBezTo>
                  <a:cubicBezTo>
                    <a:pt x="102636" y="271485"/>
                    <a:pt x="110351" y="272405"/>
                    <a:pt x="115113" y="275580"/>
                  </a:cubicBezTo>
                  <a:cubicBezTo>
                    <a:pt x="113526" y="307330"/>
                    <a:pt x="113105" y="339160"/>
                    <a:pt x="110351" y="370830"/>
                  </a:cubicBezTo>
                  <a:cubicBezTo>
                    <a:pt x="109916" y="375831"/>
                    <a:pt x="107833" y="380628"/>
                    <a:pt x="105588" y="385118"/>
                  </a:cubicBezTo>
                  <a:cubicBezTo>
                    <a:pt x="103028" y="390237"/>
                    <a:pt x="99238" y="394643"/>
                    <a:pt x="96063" y="399405"/>
                  </a:cubicBezTo>
                  <a:cubicBezTo>
                    <a:pt x="94476" y="404168"/>
                    <a:pt x="88289" y="409677"/>
                    <a:pt x="91301" y="413693"/>
                  </a:cubicBezTo>
                  <a:cubicBezTo>
                    <a:pt x="99673" y="424855"/>
                    <a:pt x="116066" y="416550"/>
                    <a:pt x="124638" y="413693"/>
                  </a:cubicBezTo>
                  <a:cubicBezTo>
                    <a:pt x="127813" y="418455"/>
                    <a:pt x="128439" y="427980"/>
                    <a:pt x="134163" y="427980"/>
                  </a:cubicBezTo>
                  <a:cubicBezTo>
                    <a:pt x="139887" y="427980"/>
                    <a:pt x="143170" y="407993"/>
                    <a:pt x="143688" y="413693"/>
                  </a:cubicBezTo>
                  <a:cubicBezTo>
                    <a:pt x="148864" y="470630"/>
                    <a:pt x="146211" y="528015"/>
                    <a:pt x="148451" y="585143"/>
                  </a:cubicBezTo>
                  <a:cubicBezTo>
                    <a:pt x="149386" y="608990"/>
                    <a:pt x="150578" y="632861"/>
                    <a:pt x="153213" y="656580"/>
                  </a:cubicBezTo>
                  <a:cubicBezTo>
                    <a:pt x="153767" y="661570"/>
                    <a:pt x="154426" y="667318"/>
                    <a:pt x="157976" y="670868"/>
                  </a:cubicBezTo>
                  <a:cubicBezTo>
                    <a:pt x="161526" y="674418"/>
                    <a:pt x="167501" y="674043"/>
                    <a:pt x="172263" y="675630"/>
                  </a:cubicBezTo>
                  <a:cubicBezTo>
                    <a:pt x="173851" y="681980"/>
                    <a:pt x="174448" y="688664"/>
                    <a:pt x="177026" y="694680"/>
                  </a:cubicBezTo>
                  <a:cubicBezTo>
                    <a:pt x="186470" y="716717"/>
                    <a:pt x="199729" y="706423"/>
                    <a:pt x="181788" y="742305"/>
                  </a:cubicBezTo>
                  <a:cubicBezTo>
                    <a:pt x="179543" y="746795"/>
                    <a:pt x="172263" y="745480"/>
                    <a:pt x="167501" y="747068"/>
                  </a:cubicBezTo>
                  <a:cubicBezTo>
                    <a:pt x="157976" y="745480"/>
                    <a:pt x="147750" y="746227"/>
                    <a:pt x="138926" y="742305"/>
                  </a:cubicBezTo>
                  <a:cubicBezTo>
                    <a:pt x="124880" y="736062"/>
                    <a:pt x="124728" y="723346"/>
                    <a:pt x="115113" y="713730"/>
                  </a:cubicBezTo>
                  <a:cubicBezTo>
                    <a:pt x="111066" y="709683"/>
                    <a:pt x="105588" y="707380"/>
                    <a:pt x="100826" y="704205"/>
                  </a:cubicBezTo>
                  <a:cubicBezTo>
                    <a:pt x="92888" y="705793"/>
                    <a:pt x="83232" y="703786"/>
                    <a:pt x="77013" y="708968"/>
                  </a:cubicBezTo>
                  <a:cubicBezTo>
                    <a:pt x="71985" y="713158"/>
                    <a:pt x="76340" y="722907"/>
                    <a:pt x="72251" y="728018"/>
                  </a:cubicBezTo>
                  <a:cubicBezTo>
                    <a:pt x="69115" y="731938"/>
                    <a:pt x="62726" y="731193"/>
                    <a:pt x="57963" y="732780"/>
                  </a:cubicBezTo>
                  <a:cubicBezTo>
                    <a:pt x="24625" y="755005"/>
                    <a:pt x="35738" y="742305"/>
                    <a:pt x="19863" y="766118"/>
                  </a:cubicBezTo>
                  <a:cubicBezTo>
                    <a:pt x="22260" y="811651"/>
                    <a:pt x="0" y="849452"/>
                    <a:pt x="38913" y="866130"/>
                  </a:cubicBezTo>
                  <a:cubicBezTo>
                    <a:pt x="44929" y="868708"/>
                    <a:pt x="51613" y="869305"/>
                    <a:pt x="57963" y="870893"/>
                  </a:cubicBezTo>
                  <a:cubicBezTo>
                    <a:pt x="61138" y="896293"/>
                    <a:pt x="53289" y="925794"/>
                    <a:pt x="67488" y="947093"/>
                  </a:cubicBezTo>
                  <a:cubicBezTo>
                    <a:pt x="74588" y="957742"/>
                    <a:pt x="93073" y="945012"/>
                    <a:pt x="105588" y="942330"/>
                  </a:cubicBezTo>
                  <a:cubicBezTo>
                    <a:pt x="115405" y="940226"/>
                    <a:pt x="134163" y="932805"/>
                    <a:pt x="134163" y="932805"/>
                  </a:cubicBezTo>
                  <a:cubicBezTo>
                    <a:pt x="135751" y="928043"/>
                    <a:pt x="138926" y="923538"/>
                    <a:pt x="138926" y="918518"/>
                  </a:cubicBezTo>
                  <a:cubicBezTo>
                    <a:pt x="138926" y="903762"/>
                    <a:pt x="139989" y="874160"/>
                    <a:pt x="124638" y="861368"/>
                  </a:cubicBezTo>
                  <a:cubicBezTo>
                    <a:pt x="119184" y="856823"/>
                    <a:pt x="112235" y="854336"/>
                    <a:pt x="105588" y="851843"/>
                  </a:cubicBezTo>
                  <a:cubicBezTo>
                    <a:pt x="99459" y="849545"/>
                    <a:pt x="92888" y="848668"/>
                    <a:pt x="86538" y="847080"/>
                  </a:cubicBezTo>
                  <a:cubicBezTo>
                    <a:pt x="96590" y="840379"/>
                    <a:pt x="106344" y="828786"/>
                    <a:pt x="119876" y="842318"/>
                  </a:cubicBezTo>
                  <a:cubicBezTo>
                    <a:pt x="124504" y="846946"/>
                    <a:pt x="123051" y="855018"/>
                    <a:pt x="124638" y="861368"/>
                  </a:cubicBezTo>
                  <a:cubicBezTo>
                    <a:pt x="145276" y="859780"/>
                    <a:pt x="169140" y="867798"/>
                    <a:pt x="186551" y="856605"/>
                  </a:cubicBezTo>
                  <a:cubicBezTo>
                    <a:pt x="197317" y="849684"/>
                    <a:pt x="186560" y="830388"/>
                    <a:pt x="191313" y="818505"/>
                  </a:cubicBezTo>
                  <a:cubicBezTo>
                    <a:pt x="193439" y="813190"/>
                    <a:pt x="200838" y="812155"/>
                    <a:pt x="205601" y="808980"/>
                  </a:cubicBezTo>
                  <a:cubicBezTo>
                    <a:pt x="207466" y="799652"/>
                    <a:pt x="217236" y="748836"/>
                    <a:pt x="219888" y="747068"/>
                  </a:cubicBezTo>
                  <a:lnTo>
                    <a:pt x="234176" y="737543"/>
                  </a:lnTo>
                  <a:cubicBezTo>
                    <a:pt x="235763" y="729605"/>
                    <a:pt x="236975" y="721583"/>
                    <a:pt x="238938" y="713730"/>
                  </a:cubicBezTo>
                  <a:cubicBezTo>
                    <a:pt x="240156" y="708860"/>
                    <a:pt x="242322" y="704270"/>
                    <a:pt x="243701" y="699443"/>
                  </a:cubicBezTo>
                  <a:cubicBezTo>
                    <a:pt x="245499" y="693149"/>
                    <a:pt x="246876" y="686743"/>
                    <a:pt x="248463" y="680393"/>
                  </a:cubicBezTo>
                  <a:cubicBezTo>
                    <a:pt x="250051" y="601018"/>
                    <a:pt x="247137" y="521425"/>
                    <a:pt x="253226" y="442268"/>
                  </a:cubicBezTo>
                  <a:cubicBezTo>
                    <a:pt x="253665" y="436561"/>
                    <a:pt x="267167" y="438456"/>
                    <a:pt x="267513" y="432743"/>
                  </a:cubicBezTo>
                  <a:cubicBezTo>
                    <a:pt x="270492" y="383595"/>
                    <a:pt x="265642" y="334258"/>
                    <a:pt x="262751" y="285105"/>
                  </a:cubicBezTo>
                  <a:cubicBezTo>
                    <a:pt x="262456" y="280094"/>
                    <a:pt x="260233" y="275308"/>
                    <a:pt x="257988" y="270818"/>
                  </a:cubicBezTo>
                  <a:cubicBezTo>
                    <a:pt x="255428" y="265698"/>
                    <a:pt x="252127" y="260927"/>
                    <a:pt x="248463" y="256530"/>
                  </a:cubicBezTo>
                  <a:cubicBezTo>
                    <a:pt x="237780" y="243711"/>
                    <a:pt x="231409" y="243160"/>
                    <a:pt x="224651" y="227955"/>
                  </a:cubicBezTo>
                  <a:cubicBezTo>
                    <a:pt x="220573" y="218780"/>
                    <a:pt x="218301" y="208905"/>
                    <a:pt x="215126" y="199380"/>
                  </a:cubicBezTo>
                  <a:lnTo>
                    <a:pt x="210363" y="185093"/>
                  </a:lnTo>
                  <a:cubicBezTo>
                    <a:pt x="208775" y="180330"/>
                    <a:pt x="208386" y="174982"/>
                    <a:pt x="205601" y="170805"/>
                  </a:cubicBezTo>
                  <a:cubicBezTo>
                    <a:pt x="202426" y="166043"/>
                    <a:pt x="198636" y="161637"/>
                    <a:pt x="196076" y="156518"/>
                  </a:cubicBezTo>
                  <a:cubicBezTo>
                    <a:pt x="193831" y="152028"/>
                    <a:pt x="194098" y="146407"/>
                    <a:pt x="191313" y="142230"/>
                  </a:cubicBezTo>
                  <a:cubicBezTo>
                    <a:pt x="187577" y="136626"/>
                    <a:pt x="181788" y="132705"/>
                    <a:pt x="177026" y="127943"/>
                  </a:cubicBezTo>
                  <a:cubicBezTo>
                    <a:pt x="175438" y="123180"/>
                    <a:pt x="171438" y="118607"/>
                    <a:pt x="172263" y="113655"/>
                  </a:cubicBezTo>
                  <a:cubicBezTo>
                    <a:pt x="177291" y="83482"/>
                    <a:pt x="177026" y="93811"/>
                    <a:pt x="177026" y="85080"/>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2" name="Freeform 11"/>
          <p:cNvSpPr/>
          <p:nvPr/>
        </p:nvSpPr>
        <p:spPr>
          <a:xfrm>
            <a:off x="6229350" y="3533775"/>
            <a:ext cx="1273175" cy="1004888"/>
          </a:xfrm>
          <a:custGeom>
            <a:avLst/>
            <a:gdLst>
              <a:gd name="connsiteX0" fmla="*/ 471488 w 1273719"/>
              <a:gd name="connsiteY0" fmla="*/ 981075 h 1004413"/>
              <a:gd name="connsiteX1" fmla="*/ 466725 w 1273719"/>
              <a:gd name="connsiteY1" fmla="*/ 942975 h 1004413"/>
              <a:gd name="connsiteX2" fmla="*/ 457200 w 1273719"/>
              <a:gd name="connsiteY2" fmla="*/ 914400 h 1004413"/>
              <a:gd name="connsiteX3" fmla="*/ 461963 w 1273719"/>
              <a:gd name="connsiteY3" fmla="*/ 871538 h 1004413"/>
              <a:gd name="connsiteX4" fmla="*/ 476250 w 1273719"/>
              <a:gd name="connsiteY4" fmla="*/ 866775 h 1004413"/>
              <a:gd name="connsiteX5" fmla="*/ 490538 w 1273719"/>
              <a:gd name="connsiteY5" fmla="*/ 857250 h 1004413"/>
              <a:gd name="connsiteX6" fmla="*/ 500063 w 1273719"/>
              <a:gd name="connsiteY6" fmla="*/ 828675 h 1004413"/>
              <a:gd name="connsiteX7" fmla="*/ 504825 w 1273719"/>
              <a:gd name="connsiteY7" fmla="*/ 804863 h 1004413"/>
              <a:gd name="connsiteX8" fmla="*/ 519113 w 1273719"/>
              <a:gd name="connsiteY8" fmla="*/ 795338 h 1004413"/>
              <a:gd name="connsiteX9" fmla="*/ 538163 w 1273719"/>
              <a:gd name="connsiteY9" fmla="*/ 766763 h 1004413"/>
              <a:gd name="connsiteX10" fmla="*/ 547688 w 1273719"/>
              <a:gd name="connsiteY10" fmla="*/ 752475 h 1004413"/>
              <a:gd name="connsiteX11" fmla="*/ 552450 w 1273719"/>
              <a:gd name="connsiteY11" fmla="*/ 723900 h 1004413"/>
              <a:gd name="connsiteX12" fmla="*/ 566738 w 1273719"/>
              <a:gd name="connsiteY12" fmla="*/ 714375 h 1004413"/>
              <a:gd name="connsiteX13" fmla="*/ 585788 w 1273719"/>
              <a:gd name="connsiteY13" fmla="*/ 709613 h 1004413"/>
              <a:gd name="connsiteX14" fmla="*/ 600075 w 1273719"/>
              <a:gd name="connsiteY14" fmla="*/ 704850 h 1004413"/>
              <a:gd name="connsiteX15" fmla="*/ 652463 w 1273719"/>
              <a:gd name="connsiteY15" fmla="*/ 709613 h 1004413"/>
              <a:gd name="connsiteX16" fmla="*/ 666750 w 1273719"/>
              <a:gd name="connsiteY16" fmla="*/ 714375 h 1004413"/>
              <a:gd name="connsiteX17" fmla="*/ 700088 w 1273719"/>
              <a:gd name="connsiteY17" fmla="*/ 762000 h 1004413"/>
              <a:gd name="connsiteX18" fmla="*/ 704850 w 1273719"/>
              <a:gd name="connsiteY18" fmla="*/ 804863 h 1004413"/>
              <a:gd name="connsiteX19" fmla="*/ 719138 w 1273719"/>
              <a:gd name="connsiteY19" fmla="*/ 819150 h 1004413"/>
              <a:gd name="connsiteX20" fmla="*/ 723900 w 1273719"/>
              <a:gd name="connsiteY20" fmla="*/ 857250 h 1004413"/>
              <a:gd name="connsiteX21" fmla="*/ 728663 w 1273719"/>
              <a:gd name="connsiteY21" fmla="*/ 962025 h 1004413"/>
              <a:gd name="connsiteX22" fmla="*/ 742950 w 1273719"/>
              <a:gd name="connsiteY22" fmla="*/ 971550 h 1004413"/>
              <a:gd name="connsiteX23" fmla="*/ 762000 w 1273719"/>
              <a:gd name="connsiteY23" fmla="*/ 995363 h 1004413"/>
              <a:gd name="connsiteX24" fmla="*/ 814388 w 1273719"/>
              <a:gd name="connsiteY24" fmla="*/ 990600 h 1004413"/>
              <a:gd name="connsiteX25" fmla="*/ 833438 w 1273719"/>
              <a:gd name="connsiteY25" fmla="*/ 962025 h 1004413"/>
              <a:gd name="connsiteX26" fmla="*/ 852488 w 1273719"/>
              <a:gd name="connsiteY26" fmla="*/ 938213 h 1004413"/>
              <a:gd name="connsiteX27" fmla="*/ 871538 w 1273719"/>
              <a:gd name="connsiteY27" fmla="*/ 914400 h 1004413"/>
              <a:gd name="connsiteX28" fmla="*/ 885825 w 1273719"/>
              <a:gd name="connsiteY28" fmla="*/ 885825 h 1004413"/>
              <a:gd name="connsiteX29" fmla="*/ 900113 w 1273719"/>
              <a:gd name="connsiteY29" fmla="*/ 857250 h 1004413"/>
              <a:gd name="connsiteX30" fmla="*/ 914400 w 1273719"/>
              <a:gd name="connsiteY30" fmla="*/ 847725 h 1004413"/>
              <a:gd name="connsiteX31" fmla="*/ 919163 w 1273719"/>
              <a:gd name="connsiteY31" fmla="*/ 823913 h 1004413"/>
              <a:gd name="connsiteX32" fmla="*/ 923925 w 1273719"/>
              <a:gd name="connsiteY32" fmla="*/ 809625 h 1004413"/>
              <a:gd name="connsiteX33" fmla="*/ 942975 w 1273719"/>
              <a:gd name="connsiteY33" fmla="*/ 804863 h 1004413"/>
              <a:gd name="connsiteX34" fmla="*/ 971550 w 1273719"/>
              <a:gd name="connsiteY34" fmla="*/ 785813 h 1004413"/>
              <a:gd name="connsiteX35" fmla="*/ 990600 w 1273719"/>
              <a:gd name="connsiteY35" fmla="*/ 742950 h 1004413"/>
              <a:gd name="connsiteX36" fmla="*/ 1033463 w 1273719"/>
              <a:gd name="connsiteY36" fmla="*/ 733425 h 1004413"/>
              <a:gd name="connsiteX37" fmla="*/ 1062038 w 1273719"/>
              <a:gd name="connsiteY37" fmla="*/ 723900 h 1004413"/>
              <a:gd name="connsiteX38" fmla="*/ 1076325 w 1273719"/>
              <a:gd name="connsiteY38" fmla="*/ 719138 h 1004413"/>
              <a:gd name="connsiteX39" fmla="*/ 1104900 w 1273719"/>
              <a:gd name="connsiteY39" fmla="*/ 714375 h 1004413"/>
              <a:gd name="connsiteX40" fmla="*/ 1109663 w 1273719"/>
              <a:gd name="connsiteY40" fmla="*/ 700088 h 1004413"/>
              <a:gd name="connsiteX41" fmla="*/ 1114425 w 1273719"/>
              <a:gd name="connsiteY41" fmla="*/ 623888 h 1004413"/>
              <a:gd name="connsiteX42" fmla="*/ 1143000 w 1273719"/>
              <a:gd name="connsiteY42" fmla="*/ 604838 h 1004413"/>
              <a:gd name="connsiteX43" fmla="*/ 1171575 w 1273719"/>
              <a:gd name="connsiteY43" fmla="*/ 595313 h 1004413"/>
              <a:gd name="connsiteX44" fmla="*/ 1181100 w 1273719"/>
              <a:gd name="connsiteY44" fmla="*/ 581025 h 1004413"/>
              <a:gd name="connsiteX45" fmla="*/ 1195388 w 1273719"/>
              <a:gd name="connsiteY45" fmla="*/ 576263 h 1004413"/>
              <a:gd name="connsiteX46" fmla="*/ 1209675 w 1273719"/>
              <a:gd name="connsiteY46" fmla="*/ 566738 h 1004413"/>
              <a:gd name="connsiteX47" fmla="*/ 1228725 w 1273719"/>
              <a:gd name="connsiteY47" fmla="*/ 561975 h 1004413"/>
              <a:gd name="connsiteX48" fmla="*/ 1243013 w 1273719"/>
              <a:gd name="connsiteY48" fmla="*/ 557213 h 1004413"/>
              <a:gd name="connsiteX49" fmla="*/ 1247775 w 1273719"/>
              <a:gd name="connsiteY49" fmla="*/ 542925 h 1004413"/>
              <a:gd name="connsiteX50" fmla="*/ 1257300 w 1273719"/>
              <a:gd name="connsiteY50" fmla="*/ 528638 h 1004413"/>
              <a:gd name="connsiteX51" fmla="*/ 1271588 w 1273719"/>
              <a:gd name="connsiteY51" fmla="*/ 476250 h 1004413"/>
              <a:gd name="connsiteX52" fmla="*/ 1266825 w 1273719"/>
              <a:gd name="connsiteY52" fmla="*/ 428625 h 1004413"/>
              <a:gd name="connsiteX53" fmla="*/ 1257300 w 1273719"/>
              <a:gd name="connsiteY53" fmla="*/ 414338 h 1004413"/>
              <a:gd name="connsiteX54" fmla="*/ 1252538 w 1273719"/>
              <a:gd name="connsiteY54" fmla="*/ 400050 h 1004413"/>
              <a:gd name="connsiteX55" fmla="*/ 1247775 w 1273719"/>
              <a:gd name="connsiteY55" fmla="*/ 233363 h 1004413"/>
              <a:gd name="connsiteX56" fmla="*/ 1238250 w 1273719"/>
              <a:gd name="connsiteY56" fmla="*/ 204788 h 1004413"/>
              <a:gd name="connsiteX57" fmla="*/ 1214438 w 1273719"/>
              <a:gd name="connsiteY57" fmla="*/ 161925 h 1004413"/>
              <a:gd name="connsiteX58" fmla="*/ 1204913 w 1273719"/>
              <a:gd name="connsiteY58" fmla="*/ 147638 h 1004413"/>
              <a:gd name="connsiteX59" fmla="*/ 1185863 w 1273719"/>
              <a:gd name="connsiteY59" fmla="*/ 138113 h 1004413"/>
              <a:gd name="connsiteX60" fmla="*/ 1171575 w 1273719"/>
              <a:gd name="connsiteY60" fmla="*/ 133350 h 1004413"/>
              <a:gd name="connsiteX61" fmla="*/ 1157288 w 1273719"/>
              <a:gd name="connsiteY61" fmla="*/ 123825 h 1004413"/>
              <a:gd name="connsiteX62" fmla="*/ 1143000 w 1273719"/>
              <a:gd name="connsiteY62" fmla="*/ 119063 h 1004413"/>
              <a:gd name="connsiteX63" fmla="*/ 1123950 w 1273719"/>
              <a:gd name="connsiteY63" fmla="*/ 109538 h 1004413"/>
              <a:gd name="connsiteX64" fmla="*/ 1052513 w 1273719"/>
              <a:gd name="connsiteY64" fmla="*/ 114300 h 1004413"/>
              <a:gd name="connsiteX65" fmla="*/ 1038225 w 1273719"/>
              <a:gd name="connsiteY65" fmla="*/ 119063 h 1004413"/>
              <a:gd name="connsiteX66" fmla="*/ 1023938 w 1273719"/>
              <a:gd name="connsiteY66" fmla="*/ 147638 h 1004413"/>
              <a:gd name="connsiteX67" fmla="*/ 938213 w 1273719"/>
              <a:gd name="connsiteY67" fmla="*/ 161925 h 1004413"/>
              <a:gd name="connsiteX68" fmla="*/ 914400 w 1273719"/>
              <a:gd name="connsiteY68" fmla="*/ 190500 h 1004413"/>
              <a:gd name="connsiteX69" fmla="*/ 885825 w 1273719"/>
              <a:gd name="connsiteY69" fmla="*/ 195263 h 1004413"/>
              <a:gd name="connsiteX70" fmla="*/ 819150 w 1273719"/>
              <a:gd name="connsiteY70" fmla="*/ 200025 h 1004413"/>
              <a:gd name="connsiteX71" fmla="*/ 804863 w 1273719"/>
              <a:gd name="connsiteY71" fmla="*/ 204788 h 1004413"/>
              <a:gd name="connsiteX72" fmla="*/ 790575 w 1273719"/>
              <a:gd name="connsiteY72" fmla="*/ 214313 h 1004413"/>
              <a:gd name="connsiteX73" fmla="*/ 742950 w 1273719"/>
              <a:gd name="connsiteY73" fmla="*/ 209550 h 1004413"/>
              <a:gd name="connsiteX74" fmla="*/ 728663 w 1273719"/>
              <a:gd name="connsiteY74" fmla="*/ 200025 h 1004413"/>
              <a:gd name="connsiteX75" fmla="*/ 690563 w 1273719"/>
              <a:gd name="connsiteY75" fmla="*/ 195263 h 1004413"/>
              <a:gd name="connsiteX76" fmla="*/ 676275 w 1273719"/>
              <a:gd name="connsiteY76" fmla="*/ 190500 h 1004413"/>
              <a:gd name="connsiteX77" fmla="*/ 638175 w 1273719"/>
              <a:gd name="connsiteY77" fmla="*/ 195263 h 1004413"/>
              <a:gd name="connsiteX78" fmla="*/ 609600 w 1273719"/>
              <a:gd name="connsiteY78" fmla="*/ 214313 h 1004413"/>
              <a:gd name="connsiteX79" fmla="*/ 528638 w 1273719"/>
              <a:gd name="connsiteY79" fmla="*/ 209550 h 1004413"/>
              <a:gd name="connsiteX80" fmla="*/ 485775 w 1273719"/>
              <a:gd name="connsiteY80" fmla="*/ 185738 h 1004413"/>
              <a:gd name="connsiteX81" fmla="*/ 471488 w 1273719"/>
              <a:gd name="connsiteY81" fmla="*/ 180975 h 1004413"/>
              <a:gd name="connsiteX82" fmla="*/ 395288 w 1273719"/>
              <a:gd name="connsiteY82" fmla="*/ 185738 h 1004413"/>
              <a:gd name="connsiteX83" fmla="*/ 390525 w 1273719"/>
              <a:gd name="connsiteY83" fmla="*/ 200025 h 1004413"/>
              <a:gd name="connsiteX84" fmla="*/ 376238 w 1273719"/>
              <a:gd name="connsiteY84" fmla="*/ 204788 h 1004413"/>
              <a:gd name="connsiteX85" fmla="*/ 347663 w 1273719"/>
              <a:gd name="connsiteY85" fmla="*/ 190500 h 1004413"/>
              <a:gd name="connsiteX86" fmla="*/ 333375 w 1273719"/>
              <a:gd name="connsiteY86" fmla="*/ 185738 h 1004413"/>
              <a:gd name="connsiteX87" fmla="*/ 319088 w 1273719"/>
              <a:gd name="connsiteY87" fmla="*/ 176213 h 1004413"/>
              <a:gd name="connsiteX88" fmla="*/ 300038 w 1273719"/>
              <a:gd name="connsiteY88" fmla="*/ 171450 h 1004413"/>
              <a:gd name="connsiteX89" fmla="*/ 219075 w 1273719"/>
              <a:gd name="connsiteY89" fmla="*/ 166688 h 1004413"/>
              <a:gd name="connsiteX90" fmla="*/ 195263 w 1273719"/>
              <a:gd name="connsiteY90" fmla="*/ 119063 h 1004413"/>
              <a:gd name="connsiteX91" fmla="*/ 195263 w 1273719"/>
              <a:gd name="connsiteY91" fmla="*/ 119063 h 1004413"/>
              <a:gd name="connsiteX92" fmla="*/ 171450 w 1273719"/>
              <a:gd name="connsiteY92" fmla="*/ 80963 h 1004413"/>
              <a:gd name="connsiteX93" fmla="*/ 119063 w 1273719"/>
              <a:gd name="connsiteY93" fmla="*/ 76200 h 1004413"/>
              <a:gd name="connsiteX94" fmla="*/ 123825 w 1273719"/>
              <a:gd name="connsiteY94" fmla="*/ 4763 h 1004413"/>
              <a:gd name="connsiteX95" fmla="*/ 109538 w 1273719"/>
              <a:gd name="connsiteY95" fmla="*/ 0 h 1004413"/>
              <a:gd name="connsiteX96" fmla="*/ 85725 w 1273719"/>
              <a:gd name="connsiteY96" fmla="*/ 4763 h 1004413"/>
              <a:gd name="connsiteX97" fmla="*/ 71438 w 1273719"/>
              <a:gd name="connsiteY97" fmla="*/ 33338 h 1004413"/>
              <a:gd name="connsiteX98" fmla="*/ 61913 w 1273719"/>
              <a:gd name="connsiteY98" fmla="*/ 47625 h 1004413"/>
              <a:gd name="connsiteX99" fmla="*/ 52388 w 1273719"/>
              <a:gd name="connsiteY99" fmla="*/ 76200 h 1004413"/>
              <a:gd name="connsiteX100" fmla="*/ 47625 w 1273719"/>
              <a:gd name="connsiteY100" fmla="*/ 90488 h 1004413"/>
              <a:gd name="connsiteX101" fmla="*/ 42863 w 1273719"/>
              <a:gd name="connsiteY101" fmla="*/ 104775 h 1004413"/>
              <a:gd name="connsiteX102" fmla="*/ 38100 w 1273719"/>
              <a:gd name="connsiteY102" fmla="*/ 166688 h 1004413"/>
              <a:gd name="connsiteX103" fmla="*/ 19050 w 1273719"/>
              <a:gd name="connsiteY103" fmla="*/ 195263 h 1004413"/>
              <a:gd name="connsiteX104" fmla="*/ 9525 w 1273719"/>
              <a:gd name="connsiteY104" fmla="*/ 252413 h 1004413"/>
              <a:gd name="connsiteX105" fmla="*/ 0 w 1273719"/>
              <a:gd name="connsiteY105" fmla="*/ 280988 h 1004413"/>
              <a:gd name="connsiteX106" fmla="*/ 4763 w 1273719"/>
              <a:gd name="connsiteY106" fmla="*/ 433388 h 1004413"/>
              <a:gd name="connsiteX107" fmla="*/ 9525 w 1273719"/>
              <a:gd name="connsiteY107" fmla="*/ 447675 h 1004413"/>
              <a:gd name="connsiteX108" fmla="*/ 19050 w 1273719"/>
              <a:gd name="connsiteY108" fmla="*/ 504825 h 1004413"/>
              <a:gd name="connsiteX109" fmla="*/ 28575 w 1273719"/>
              <a:gd name="connsiteY109" fmla="*/ 519113 h 1004413"/>
              <a:gd name="connsiteX110" fmla="*/ 90488 w 1273719"/>
              <a:gd name="connsiteY110" fmla="*/ 523875 h 1004413"/>
              <a:gd name="connsiteX111" fmla="*/ 95250 w 1273719"/>
              <a:gd name="connsiteY111" fmla="*/ 538163 h 1004413"/>
              <a:gd name="connsiteX112" fmla="*/ 190500 w 1273719"/>
              <a:gd name="connsiteY112" fmla="*/ 561975 h 1004413"/>
              <a:gd name="connsiteX113" fmla="*/ 209550 w 1273719"/>
              <a:gd name="connsiteY113" fmla="*/ 657225 h 1004413"/>
              <a:gd name="connsiteX114" fmla="*/ 219075 w 1273719"/>
              <a:gd name="connsiteY114" fmla="*/ 671513 h 1004413"/>
              <a:gd name="connsiteX115" fmla="*/ 238125 w 1273719"/>
              <a:gd name="connsiteY115" fmla="*/ 709613 h 1004413"/>
              <a:gd name="connsiteX116" fmla="*/ 247650 w 1273719"/>
              <a:gd name="connsiteY116" fmla="*/ 723900 h 1004413"/>
              <a:gd name="connsiteX117" fmla="*/ 276225 w 1273719"/>
              <a:gd name="connsiteY117" fmla="*/ 742950 h 1004413"/>
              <a:gd name="connsiteX118" fmla="*/ 290513 w 1273719"/>
              <a:gd name="connsiteY118" fmla="*/ 752475 h 1004413"/>
              <a:gd name="connsiteX119" fmla="*/ 300038 w 1273719"/>
              <a:gd name="connsiteY119" fmla="*/ 781050 h 1004413"/>
              <a:gd name="connsiteX120" fmla="*/ 304800 w 1273719"/>
              <a:gd name="connsiteY120" fmla="*/ 795338 h 1004413"/>
              <a:gd name="connsiteX121" fmla="*/ 314325 w 1273719"/>
              <a:gd name="connsiteY121" fmla="*/ 828675 h 1004413"/>
              <a:gd name="connsiteX122" fmla="*/ 328613 w 1273719"/>
              <a:gd name="connsiteY122" fmla="*/ 842963 h 1004413"/>
              <a:gd name="connsiteX123" fmla="*/ 352425 w 1273719"/>
              <a:gd name="connsiteY123" fmla="*/ 871538 h 1004413"/>
              <a:gd name="connsiteX124" fmla="*/ 361950 w 1273719"/>
              <a:gd name="connsiteY124" fmla="*/ 909638 h 1004413"/>
              <a:gd name="connsiteX125" fmla="*/ 376238 w 1273719"/>
              <a:gd name="connsiteY125" fmla="*/ 914400 h 1004413"/>
              <a:gd name="connsiteX126" fmla="*/ 390525 w 1273719"/>
              <a:gd name="connsiteY126" fmla="*/ 923925 h 1004413"/>
              <a:gd name="connsiteX127" fmla="*/ 395288 w 1273719"/>
              <a:gd name="connsiteY127" fmla="*/ 938213 h 1004413"/>
              <a:gd name="connsiteX128" fmla="*/ 409575 w 1273719"/>
              <a:gd name="connsiteY128" fmla="*/ 976313 h 1004413"/>
              <a:gd name="connsiteX129" fmla="*/ 423863 w 1273719"/>
              <a:gd name="connsiteY129" fmla="*/ 981075 h 1004413"/>
              <a:gd name="connsiteX130" fmla="*/ 471488 w 1273719"/>
              <a:gd name="connsiteY130" fmla="*/ 981075 h 10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273719" h="1004413">
                <a:moveTo>
                  <a:pt x="471488" y="981075"/>
                </a:moveTo>
                <a:cubicBezTo>
                  <a:pt x="478632" y="974725"/>
                  <a:pt x="469407" y="955490"/>
                  <a:pt x="466725" y="942975"/>
                </a:cubicBezTo>
                <a:cubicBezTo>
                  <a:pt x="464621" y="933158"/>
                  <a:pt x="457200" y="914400"/>
                  <a:pt x="457200" y="914400"/>
                </a:cubicBezTo>
                <a:cubicBezTo>
                  <a:pt x="458788" y="900113"/>
                  <a:pt x="456624" y="884885"/>
                  <a:pt x="461963" y="871538"/>
                </a:cubicBezTo>
                <a:cubicBezTo>
                  <a:pt x="463827" y="866877"/>
                  <a:pt x="471760" y="869020"/>
                  <a:pt x="476250" y="866775"/>
                </a:cubicBezTo>
                <a:cubicBezTo>
                  <a:pt x="481370" y="864215"/>
                  <a:pt x="485775" y="860425"/>
                  <a:pt x="490538" y="857250"/>
                </a:cubicBezTo>
                <a:cubicBezTo>
                  <a:pt x="493713" y="847725"/>
                  <a:pt x="498094" y="838520"/>
                  <a:pt x="500063" y="828675"/>
                </a:cubicBezTo>
                <a:cubicBezTo>
                  <a:pt x="501650" y="820738"/>
                  <a:pt x="500809" y="811891"/>
                  <a:pt x="504825" y="804863"/>
                </a:cubicBezTo>
                <a:cubicBezTo>
                  <a:pt x="507665" y="799893"/>
                  <a:pt x="514350" y="798513"/>
                  <a:pt x="519113" y="795338"/>
                </a:cubicBezTo>
                <a:lnTo>
                  <a:pt x="538163" y="766763"/>
                </a:lnTo>
                <a:lnTo>
                  <a:pt x="547688" y="752475"/>
                </a:lnTo>
                <a:cubicBezTo>
                  <a:pt x="549275" y="742950"/>
                  <a:pt x="548132" y="732537"/>
                  <a:pt x="552450" y="723900"/>
                </a:cubicBezTo>
                <a:cubicBezTo>
                  <a:pt x="555010" y="718780"/>
                  <a:pt x="561477" y="716630"/>
                  <a:pt x="566738" y="714375"/>
                </a:cubicBezTo>
                <a:cubicBezTo>
                  <a:pt x="572754" y="711797"/>
                  <a:pt x="579494" y="711411"/>
                  <a:pt x="585788" y="709613"/>
                </a:cubicBezTo>
                <a:cubicBezTo>
                  <a:pt x="590615" y="708234"/>
                  <a:pt x="595313" y="706438"/>
                  <a:pt x="600075" y="704850"/>
                </a:cubicBezTo>
                <a:cubicBezTo>
                  <a:pt x="617538" y="706438"/>
                  <a:pt x="635105" y="707133"/>
                  <a:pt x="652463" y="709613"/>
                </a:cubicBezTo>
                <a:cubicBezTo>
                  <a:pt x="657432" y="710323"/>
                  <a:pt x="664167" y="710070"/>
                  <a:pt x="666750" y="714375"/>
                </a:cubicBezTo>
                <a:cubicBezTo>
                  <a:pt x="698502" y="767296"/>
                  <a:pt x="659736" y="751913"/>
                  <a:pt x="700088" y="762000"/>
                </a:cubicBezTo>
                <a:cubicBezTo>
                  <a:pt x="701675" y="776288"/>
                  <a:pt x="700304" y="791225"/>
                  <a:pt x="704850" y="804863"/>
                </a:cubicBezTo>
                <a:cubicBezTo>
                  <a:pt x="706980" y="811253"/>
                  <a:pt x="716836" y="812820"/>
                  <a:pt x="719138" y="819150"/>
                </a:cubicBezTo>
                <a:cubicBezTo>
                  <a:pt x="723512" y="831178"/>
                  <a:pt x="722313" y="844550"/>
                  <a:pt x="723900" y="857250"/>
                </a:cubicBezTo>
                <a:cubicBezTo>
                  <a:pt x="725488" y="892175"/>
                  <a:pt x="722915" y="927540"/>
                  <a:pt x="728663" y="962025"/>
                </a:cubicBezTo>
                <a:cubicBezTo>
                  <a:pt x="729604" y="967671"/>
                  <a:pt x="739374" y="967081"/>
                  <a:pt x="742950" y="971550"/>
                </a:cubicBezTo>
                <a:cubicBezTo>
                  <a:pt x="769240" y="1004413"/>
                  <a:pt x="721057" y="968067"/>
                  <a:pt x="762000" y="995363"/>
                </a:cubicBezTo>
                <a:cubicBezTo>
                  <a:pt x="779463" y="993775"/>
                  <a:pt x="798498" y="998015"/>
                  <a:pt x="814388" y="990600"/>
                </a:cubicBezTo>
                <a:cubicBezTo>
                  <a:pt x="824762" y="985759"/>
                  <a:pt x="833438" y="962025"/>
                  <a:pt x="833438" y="962025"/>
                </a:cubicBezTo>
                <a:cubicBezTo>
                  <a:pt x="845408" y="926113"/>
                  <a:pt x="827868" y="968988"/>
                  <a:pt x="852488" y="938213"/>
                </a:cubicBezTo>
                <a:cubicBezTo>
                  <a:pt x="878778" y="905350"/>
                  <a:pt x="830590" y="941697"/>
                  <a:pt x="871538" y="914400"/>
                </a:cubicBezTo>
                <a:cubicBezTo>
                  <a:pt x="883505" y="878497"/>
                  <a:pt x="867364" y="922746"/>
                  <a:pt x="885825" y="885825"/>
                </a:cubicBezTo>
                <a:cubicBezTo>
                  <a:pt x="893571" y="870333"/>
                  <a:pt x="886466" y="870898"/>
                  <a:pt x="900113" y="857250"/>
                </a:cubicBezTo>
                <a:cubicBezTo>
                  <a:pt x="904160" y="853203"/>
                  <a:pt x="909638" y="850900"/>
                  <a:pt x="914400" y="847725"/>
                </a:cubicBezTo>
                <a:cubicBezTo>
                  <a:pt x="915988" y="839788"/>
                  <a:pt x="917200" y="831766"/>
                  <a:pt x="919163" y="823913"/>
                </a:cubicBezTo>
                <a:cubicBezTo>
                  <a:pt x="920381" y="819043"/>
                  <a:pt x="920005" y="812761"/>
                  <a:pt x="923925" y="809625"/>
                </a:cubicBezTo>
                <a:cubicBezTo>
                  <a:pt x="929036" y="805536"/>
                  <a:pt x="936625" y="806450"/>
                  <a:pt x="942975" y="804863"/>
                </a:cubicBezTo>
                <a:cubicBezTo>
                  <a:pt x="952500" y="798513"/>
                  <a:pt x="967930" y="796673"/>
                  <a:pt x="971550" y="785813"/>
                </a:cubicBezTo>
                <a:cubicBezTo>
                  <a:pt x="973429" y="780177"/>
                  <a:pt x="980897" y="749419"/>
                  <a:pt x="990600" y="742950"/>
                </a:cubicBezTo>
                <a:cubicBezTo>
                  <a:pt x="993558" y="740978"/>
                  <a:pt x="1032846" y="733593"/>
                  <a:pt x="1033463" y="733425"/>
                </a:cubicBezTo>
                <a:cubicBezTo>
                  <a:pt x="1043149" y="730783"/>
                  <a:pt x="1052513" y="727075"/>
                  <a:pt x="1062038" y="723900"/>
                </a:cubicBezTo>
                <a:cubicBezTo>
                  <a:pt x="1066800" y="722313"/>
                  <a:pt x="1071373" y="719963"/>
                  <a:pt x="1076325" y="719138"/>
                </a:cubicBezTo>
                <a:lnTo>
                  <a:pt x="1104900" y="714375"/>
                </a:lnTo>
                <a:cubicBezTo>
                  <a:pt x="1106488" y="709613"/>
                  <a:pt x="1109137" y="705080"/>
                  <a:pt x="1109663" y="700088"/>
                </a:cubicBezTo>
                <a:cubicBezTo>
                  <a:pt x="1112327" y="674778"/>
                  <a:pt x="1106018" y="647909"/>
                  <a:pt x="1114425" y="623888"/>
                </a:cubicBezTo>
                <a:cubicBezTo>
                  <a:pt x="1118207" y="613083"/>
                  <a:pt x="1132140" y="608458"/>
                  <a:pt x="1143000" y="604838"/>
                </a:cubicBezTo>
                <a:lnTo>
                  <a:pt x="1171575" y="595313"/>
                </a:lnTo>
                <a:cubicBezTo>
                  <a:pt x="1174750" y="590550"/>
                  <a:pt x="1176630" y="584601"/>
                  <a:pt x="1181100" y="581025"/>
                </a:cubicBezTo>
                <a:cubicBezTo>
                  <a:pt x="1185020" y="577889"/>
                  <a:pt x="1190898" y="578508"/>
                  <a:pt x="1195388" y="576263"/>
                </a:cubicBezTo>
                <a:cubicBezTo>
                  <a:pt x="1200507" y="573703"/>
                  <a:pt x="1204414" y="568993"/>
                  <a:pt x="1209675" y="566738"/>
                </a:cubicBezTo>
                <a:cubicBezTo>
                  <a:pt x="1215691" y="564160"/>
                  <a:pt x="1222431" y="563773"/>
                  <a:pt x="1228725" y="561975"/>
                </a:cubicBezTo>
                <a:cubicBezTo>
                  <a:pt x="1233552" y="560596"/>
                  <a:pt x="1238250" y="558800"/>
                  <a:pt x="1243013" y="557213"/>
                </a:cubicBezTo>
                <a:cubicBezTo>
                  <a:pt x="1244600" y="552450"/>
                  <a:pt x="1245530" y="547415"/>
                  <a:pt x="1247775" y="542925"/>
                </a:cubicBezTo>
                <a:cubicBezTo>
                  <a:pt x="1250335" y="537806"/>
                  <a:pt x="1255794" y="534160"/>
                  <a:pt x="1257300" y="528638"/>
                </a:cubicBezTo>
                <a:cubicBezTo>
                  <a:pt x="1273719" y="468439"/>
                  <a:pt x="1250069" y="508530"/>
                  <a:pt x="1271588" y="476250"/>
                </a:cubicBezTo>
                <a:cubicBezTo>
                  <a:pt x="1270000" y="460375"/>
                  <a:pt x="1270413" y="444171"/>
                  <a:pt x="1266825" y="428625"/>
                </a:cubicBezTo>
                <a:cubicBezTo>
                  <a:pt x="1265538" y="423048"/>
                  <a:pt x="1259860" y="419457"/>
                  <a:pt x="1257300" y="414338"/>
                </a:cubicBezTo>
                <a:cubicBezTo>
                  <a:pt x="1255055" y="409848"/>
                  <a:pt x="1254125" y="404813"/>
                  <a:pt x="1252538" y="400050"/>
                </a:cubicBezTo>
                <a:cubicBezTo>
                  <a:pt x="1250950" y="344488"/>
                  <a:pt x="1251832" y="288800"/>
                  <a:pt x="1247775" y="233363"/>
                </a:cubicBezTo>
                <a:cubicBezTo>
                  <a:pt x="1247042" y="223350"/>
                  <a:pt x="1241425" y="214313"/>
                  <a:pt x="1238250" y="204788"/>
                </a:cubicBezTo>
                <a:cubicBezTo>
                  <a:pt x="1229867" y="179638"/>
                  <a:pt x="1236276" y="194682"/>
                  <a:pt x="1214438" y="161925"/>
                </a:cubicBezTo>
                <a:cubicBezTo>
                  <a:pt x="1211263" y="157163"/>
                  <a:pt x="1210032" y="150198"/>
                  <a:pt x="1204913" y="147638"/>
                </a:cubicBezTo>
                <a:cubicBezTo>
                  <a:pt x="1198563" y="144463"/>
                  <a:pt x="1192388" y="140910"/>
                  <a:pt x="1185863" y="138113"/>
                </a:cubicBezTo>
                <a:cubicBezTo>
                  <a:pt x="1181249" y="136135"/>
                  <a:pt x="1176065" y="135595"/>
                  <a:pt x="1171575" y="133350"/>
                </a:cubicBezTo>
                <a:cubicBezTo>
                  <a:pt x="1166456" y="130790"/>
                  <a:pt x="1162407" y="126385"/>
                  <a:pt x="1157288" y="123825"/>
                </a:cubicBezTo>
                <a:cubicBezTo>
                  <a:pt x="1152798" y="121580"/>
                  <a:pt x="1147614" y="121040"/>
                  <a:pt x="1143000" y="119063"/>
                </a:cubicBezTo>
                <a:cubicBezTo>
                  <a:pt x="1136474" y="116266"/>
                  <a:pt x="1130300" y="112713"/>
                  <a:pt x="1123950" y="109538"/>
                </a:cubicBezTo>
                <a:cubicBezTo>
                  <a:pt x="1100138" y="111125"/>
                  <a:pt x="1076232" y="111665"/>
                  <a:pt x="1052513" y="114300"/>
                </a:cubicBezTo>
                <a:cubicBezTo>
                  <a:pt x="1047523" y="114854"/>
                  <a:pt x="1041775" y="115513"/>
                  <a:pt x="1038225" y="119063"/>
                </a:cubicBezTo>
                <a:cubicBezTo>
                  <a:pt x="1021789" y="135499"/>
                  <a:pt x="1047495" y="132915"/>
                  <a:pt x="1023938" y="147638"/>
                </a:cubicBezTo>
                <a:cubicBezTo>
                  <a:pt x="1002380" y="161112"/>
                  <a:pt x="957481" y="160319"/>
                  <a:pt x="938213" y="161925"/>
                </a:cubicBezTo>
                <a:cubicBezTo>
                  <a:pt x="933152" y="169517"/>
                  <a:pt x="923087" y="186639"/>
                  <a:pt x="914400" y="190500"/>
                </a:cubicBezTo>
                <a:cubicBezTo>
                  <a:pt x="905576" y="194422"/>
                  <a:pt x="895433" y="194302"/>
                  <a:pt x="885825" y="195263"/>
                </a:cubicBezTo>
                <a:cubicBezTo>
                  <a:pt x="863654" y="197480"/>
                  <a:pt x="841375" y="198438"/>
                  <a:pt x="819150" y="200025"/>
                </a:cubicBezTo>
                <a:cubicBezTo>
                  <a:pt x="814388" y="201613"/>
                  <a:pt x="809353" y="202543"/>
                  <a:pt x="804863" y="204788"/>
                </a:cubicBezTo>
                <a:cubicBezTo>
                  <a:pt x="799743" y="207348"/>
                  <a:pt x="796282" y="213874"/>
                  <a:pt x="790575" y="214313"/>
                </a:cubicBezTo>
                <a:cubicBezTo>
                  <a:pt x="774668" y="215536"/>
                  <a:pt x="758825" y="211138"/>
                  <a:pt x="742950" y="209550"/>
                </a:cubicBezTo>
                <a:cubicBezTo>
                  <a:pt x="738188" y="206375"/>
                  <a:pt x="734185" y="201531"/>
                  <a:pt x="728663" y="200025"/>
                </a:cubicBezTo>
                <a:cubicBezTo>
                  <a:pt x="716315" y="196657"/>
                  <a:pt x="703155" y="197553"/>
                  <a:pt x="690563" y="195263"/>
                </a:cubicBezTo>
                <a:cubicBezTo>
                  <a:pt x="685624" y="194365"/>
                  <a:pt x="681038" y="192088"/>
                  <a:pt x="676275" y="190500"/>
                </a:cubicBezTo>
                <a:cubicBezTo>
                  <a:pt x="663575" y="192088"/>
                  <a:pt x="650228" y="190958"/>
                  <a:pt x="638175" y="195263"/>
                </a:cubicBezTo>
                <a:cubicBezTo>
                  <a:pt x="627394" y="199113"/>
                  <a:pt x="609600" y="214313"/>
                  <a:pt x="609600" y="214313"/>
                </a:cubicBezTo>
                <a:cubicBezTo>
                  <a:pt x="582613" y="212725"/>
                  <a:pt x="555538" y="212240"/>
                  <a:pt x="528638" y="209550"/>
                </a:cubicBezTo>
                <a:cubicBezTo>
                  <a:pt x="508116" y="207498"/>
                  <a:pt x="507977" y="193140"/>
                  <a:pt x="485775" y="185738"/>
                </a:cubicBezTo>
                <a:lnTo>
                  <a:pt x="471488" y="180975"/>
                </a:lnTo>
                <a:cubicBezTo>
                  <a:pt x="446088" y="182563"/>
                  <a:pt x="420061" y="179909"/>
                  <a:pt x="395288" y="185738"/>
                </a:cubicBezTo>
                <a:cubicBezTo>
                  <a:pt x="390401" y="186888"/>
                  <a:pt x="394075" y="196475"/>
                  <a:pt x="390525" y="200025"/>
                </a:cubicBezTo>
                <a:cubicBezTo>
                  <a:pt x="386975" y="203575"/>
                  <a:pt x="381000" y="203200"/>
                  <a:pt x="376238" y="204788"/>
                </a:cubicBezTo>
                <a:cubicBezTo>
                  <a:pt x="340317" y="192813"/>
                  <a:pt x="384600" y="208968"/>
                  <a:pt x="347663" y="190500"/>
                </a:cubicBezTo>
                <a:cubicBezTo>
                  <a:pt x="343173" y="188255"/>
                  <a:pt x="338138" y="187325"/>
                  <a:pt x="333375" y="185738"/>
                </a:cubicBezTo>
                <a:cubicBezTo>
                  <a:pt x="328613" y="182563"/>
                  <a:pt x="324349" y="178468"/>
                  <a:pt x="319088" y="176213"/>
                </a:cubicBezTo>
                <a:cubicBezTo>
                  <a:pt x="313072" y="173635"/>
                  <a:pt x="306554" y="172071"/>
                  <a:pt x="300038" y="171450"/>
                </a:cubicBezTo>
                <a:cubicBezTo>
                  <a:pt x="273125" y="168887"/>
                  <a:pt x="246063" y="168275"/>
                  <a:pt x="219075" y="166688"/>
                </a:cubicBezTo>
                <a:cubicBezTo>
                  <a:pt x="211537" y="136532"/>
                  <a:pt x="217944" y="153084"/>
                  <a:pt x="195263" y="119063"/>
                </a:cubicBezTo>
                <a:lnTo>
                  <a:pt x="195263" y="119063"/>
                </a:lnTo>
                <a:cubicBezTo>
                  <a:pt x="190377" y="104405"/>
                  <a:pt x="190415" y="85027"/>
                  <a:pt x="171450" y="80963"/>
                </a:cubicBezTo>
                <a:cubicBezTo>
                  <a:pt x="154305" y="77289"/>
                  <a:pt x="136525" y="77788"/>
                  <a:pt x="119063" y="76200"/>
                </a:cubicBezTo>
                <a:cubicBezTo>
                  <a:pt x="128288" y="48525"/>
                  <a:pt x="136635" y="36789"/>
                  <a:pt x="123825" y="4763"/>
                </a:cubicBezTo>
                <a:cubicBezTo>
                  <a:pt x="121961" y="102"/>
                  <a:pt x="114300" y="1588"/>
                  <a:pt x="109538" y="0"/>
                </a:cubicBezTo>
                <a:cubicBezTo>
                  <a:pt x="101600" y="1588"/>
                  <a:pt x="92753" y="747"/>
                  <a:pt x="85725" y="4763"/>
                </a:cubicBezTo>
                <a:cubicBezTo>
                  <a:pt x="76169" y="10223"/>
                  <a:pt x="75594" y="25026"/>
                  <a:pt x="71438" y="33338"/>
                </a:cubicBezTo>
                <a:cubicBezTo>
                  <a:pt x="68878" y="38457"/>
                  <a:pt x="64238" y="42395"/>
                  <a:pt x="61913" y="47625"/>
                </a:cubicBezTo>
                <a:cubicBezTo>
                  <a:pt x="57835" y="56800"/>
                  <a:pt x="55563" y="66675"/>
                  <a:pt x="52388" y="76200"/>
                </a:cubicBezTo>
                <a:lnTo>
                  <a:pt x="47625" y="90488"/>
                </a:lnTo>
                <a:lnTo>
                  <a:pt x="42863" y="104775"/>
                </a:lnTo>
                <a:cubicBezTo>
                  <a:pt x="41275" y="125413"/>
                  <a:pt x="43368" y="146671"/>
                  <a:pt x="38100" y="166688"/>
                </a:cubicBezTo>
                <a:cubicBezTo>
                  <a:pt x="35187" y="177759"/>
                  <a:pt x="19050" y="195263"/>
                  <a:pt x="19050" y="195263"/>
                </a:cubicBezTo>
                <a:cubicBezTo>
                  <a:pt x="6029" y="234330"/>
                  <a:pt x="25477" y="172654"/>
                  <a:pt x="9525" y="252413"/>
                </a:cubicBezTo>
                <a:cubicBezTo>
                  <a:pt x="7556" y="262258"/>
                  <a:pt x="0" y="280988"/>
                  <a:pt x="0" y="280988"/>
                </a:cubicBezTo>
                <a:cubicBezTo>
                  <a:pt x="1588" y="331788"/>
                  <a:pt x="1863" y="382646"/>
                  <a:pt x="4763" y="433388"/>
                </a:cubicBezTo>
                <a:cubicBezTo>
                  <a:pt x="5049" y="438400"/>
                  <a:pt x="8541" y="442753"/>
                  <a:pt x="9525" y="447675"/>
                </a:cubicBezTo>
                <a:cubicBezTo>
                  <a:pt x="10837" y="454234"/>
                  <a:pt x="15401" y="495093"/>
                  <a:pt x="19050" y="504825"/>
                </a:cubicBezTo>
                <a:cubicBezTo>
                  <a:pt x="21060" y="510185"/>
                  <a:pt x="23044" y="517638"/>
                  <a:pt x="28575" y="519113"/>
                </a:cubicBezTo>
                <a:cubicBezTo>
                  <a:pt x="48575" y="524446"/>
                  <a:pt x="69850" y="522288"/>
                  <a:pt x="90488" y="523875"/>
                </a:cubicBezTo>
                <a:cubicBezTo>
                  <a:pt x="92075" y="528638"/>
                  <a:pt x="93871" y="533336"/>
                  <a:pt x="95250" y="538163"/>
                </a:cubicBezTo>
                <a:cubicBezTo>
                  <a:pt x="109091" y="586607"/>
                  <a:pt x="85393" y="556444"/>
                  <a:pt x="190500" y="561975"/>
                </a:cubicBezTo>
                <a:cubicBezTo>
                  <a:pt x="234834" y="576754"/>
                  <a:pt x="196147" y="558932"/>
                  <a:pt x="209550" y="657225"/>
                </a:cubicBezTo>
                <a:cubicBezTo>
                  <a:pt x="210323" y="662896"/>
                  <a:pt x="215900" y="666750"/>
                  <a:pt x="219075" y="671513"/>
                </a:cubicBezTo>
                <a:cubicBezTo>
                  <a:pt x="228745" y="739197"/>
                  <a:pt x="211312" y="688162"/>
                  <a:pt x="238125" y="709613"/>
                </a:cubicBezTo>
                <a:cubicBezTo>
                  <a:pt x="242594" y="713189"/>
                  <a:pt x="243342" y="720131"/>
                  <a:pt x="247650" y="723900"/>
                </a:cubicBezTo>
                <a:cubicBezTo>
                  <a:pt x="256265" y="731438"/>
                  <a:pt x="266700" y="736600"/>
                  <a:pt x="276225" y="742950"/>
                </a:cubicBezTo>
                <a:lnTo>
                  <a:pt x="290513" y="752475"/>
                </a:lnTo>
                <a:lnTo>
                  <a:pt x="300038" y="781050"/>
                </a:lnTo>
                <a:cubicBezTo>
                  <a:pt x="301625" y="785813"/>
                  <a:pt x="303421" y="790511"/>
                  <a:pt x="304800" y="795338"/>
                </a:cubicBezTo>
                <a:cubicBezTo>
                  <a:pt x="307975" y="806450"/>
                  <a:pt x="309156" y="818338"/>
                  <a:pt x="314325" y="828675"/>
                </a:cubicBezTo>
                <a:cubicBezTo>
                  <a:pt x="317337" y="834699"/>
                  <a:pt x="324301" y="837789"/>
                  <a:pt x="328613" y="842963"/>
                </a:cubicBezTo>
                <a:cubicBezTo>
                  <a:pt x="361773" y="882755"/>
                  <a:pt x="310675" y="829785"/>
                  <a:pt x="352425" y="871538"/>
                </a:cubicBezTo>
                <a:cubicBezTo>
                  <a:pt x="355600" y="884238"/>
                  <a:pt x="355592" y="898195"/>
                  <a:pt x="361950" y="909638"/>
                </a:cubicBezTo>
                <a:cubicBezTo>
                  <a:pt x="364388" y="914026"/>
                  <a:pt x="371748" y="912155"/>
                  <a:pt x="376238" y="914400"/>
                </a:cubicBezTo>
                <a:cubicBezTo>
                  <a:pt x="381357" y="916960"/>
                  <a:pt x="385763" y="920750"/>
                  <a:pt x="390525" y="923925"/>
                </a:cubicBezTo>
                <a:cubicBezTo>
                  <a:pt x="392113" y="928688"/>
                  <a:pt x="394070" y="933343"/>
                  <a:pt x="395288" y="938213"/>
                </a:cubicBezTo>
                <a:cubicBezTo>
                  <a:pt x="398676" y="951766"/>
                  <a:pt x="397325" y="966513"/>
                  <a:pt x="409575" y="976313"/>
                </a:cubicBezTo>
                <a:cubicBezTo>
                  <a:pt x="413495" y="979449"/>
                  <a:pt x="418858" y="980690"/>
                  <a:pt x="423863" y="981075"/>
                </a:cubicBezTo>
                <a:cubicBezTo>
                  <a:pt x="439691" y="982292"/>
                  <a:pt x="464344" y="987425"/>
                  <a:pt x="471488" y="981075"/>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ransition advTm="74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MRI foot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52800" y="838200"/>
            <a:ext cx="2286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Foot 2</a:t>
            </a:r>
          </a:p>
        </p:txBody>
      </p:sp>
      <p:pic>
        <p:nvPicPr>
          <p:cNvPr id="18436" name="Picture 3" descr="CT horse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1357313" y="3157538"/>
            <a:ext cx="1644650" cy="919162"/>
            <a:chOff x="1357783" y="3158013"/>
            <a:chExt cx="1643856" cy="918687"/>
          </a:xfrm>
        </p:grpSpPr>
        <p:sp>
          <p:nvSpPr>
            <p:cNvPr id="5" name="Freeform 4"/>
            <p:cNvSpPr/>
            <p:nvPr/>
          </p:nvSpPr>
          <p:spPr>
            <a:xfrm>
              <a:off x="2666838" y="3180227"/>
              <a:ext cx="334801" cy="888541"/>
            </a:xfrm>
            <a:custGeom>
              <a:avLst/>
              <a:gdLst>
                <a:gd name="connsiteX0" fmla="*/ 319238 w 334789"/>
                <a:gd name="connsiteY0" fmla="*/ 139042 h 888003"/>
                <a:gd name="connsiteX1" fmla="*/ 309713 w 334789"/>
                <a:gd name="connsiteY1" fmla="*/ 72367 h 888003"/>
                <a:gd name="connsiteX2" fmla="*/ 290663 w 334789"/>
                <a:gd name="connsiteY2" fmla="*/ 43792 h 888003"/>
                <a:gd name="connsiteX3" fmla="*/ 276375 w 334789"/>
                <a:gd name="connsiteY3" fmla="*/ 34267 h 888003"/>
                <a:gd name="connsiteX4" fmla="*/ 233513 w 334789"/>
                <a:gd name="connsiteY4" fmla="*/ 929 h 888003"/>
                <a:gd name="connsiteX5" fmla="*/ 238275 w 334789"/>
                <a:gd name="connsiteY5" fmla="*/ 43792 h 888003"/>
                <a:gd name="connsiteX6" fmla="*/ 238275 w 334789"/>
                <a:gd name="connsiteY6" fmla="*/ 124754 h 888003"/>
                <a:gd name="connsiteX7" fmla="*/ 243038 w 334789"/>
                <a:gd name="connsiteY7" fmla="*/ 196192 h 888003"/>
                <a:gd name="connsiteX8" fmla="*/ 257325 w 334789"/>
                <a:gd name="connsiteY8" fmla="*/ 200954 h 888003"/>
                <a:gd name="connsiteX9" fmla="*/ 266850 w 334789"/>
                <a:gd name="connsiteY9" fmla="*/ 220004 h 888003"/>
                <a:gd name="connsiteX10" fmla="*/ 262088 w 334789"/>
                <a:gd name="connsiteY10" fmla="*/ 286679 h 888003"/>
                <a:gd name="connsiteX11" fmla="*/ 228750 w 334789"/>
                <a:gd name="connsiteY11" fmla="*/ 291442 h 888003"/>
                <a:gd name="connsiteX12" fmla="*/ 223988 w 334789"/>
                <a:gd name="connsiteY12" fmla="*/ 305729 h 888003"/>
                <a:gd name="connsiteX13" fmla="*/ 228750 w 334789"/>
                <a:gd name="connsiteY13" fmla="*/ 320017 h 888003"/>
                <a:gd name="connsiteX14" fmla="*/ 243038 w 334789"/>
                <a:gd name="connsiteY14" fmla="*/ 324779 h 888003"/>
                <a:gd name="connsiteX15" fmla="*/ 233513 w 334789"/>
                <a:gd name="connsiteY15" fmla="*/ 339067 h 888003"/>
                <a:gd name="connsiteX16" fmla="*/ 228750 w 334789"/>
                <a:gd name="connsiteY16" fmla="*/ 353354 h 888003"/>
                <a:gd name="connsiteX17" fmla="*/ 223988 w 334789"/>
                <a:gd name="connsiteY17" fmla="*/ 391454 h 888003"/>
                <a:gd name="connsiteX18" fmla="*/ 209700 w 334789"/>
                <a:gd name="connsiteY18" fmla="*/ 377167 h 888003"/>
                <a:gd name="connsiteX19" fmla="*/ 200175 w 334789"/>
                <a:gd name="connsiteY19" fmla="*/ 391454 h 888003"/>
                <a:gd name="connsiteX20" fmla="*/ 204938 w 334789"/>
                <a:gd name="connsiteY20" fmla="*/ 429554 h 888003"/>
                <a:gd name="connsiteX21" fmla="*/ 195413 w 334789"/>
                <a:gd name="connsiteY21" fmla="*/ 439079 h 888003"/>
                <a:gd name="connsiteX22" fmla="*/ 176363 w 334789"/>
                <a:gd name="connsiteY22" fmla="*/ 443842 h 888003"/>
                <a:gd name="connsiteX23" fmla="*/ 181125 w 334789"/>
                <a:gd name="connsiteY23" fmla="*/ 477179 h 888003"/>
                <a:gd name="connsiteX24" fmla="*/ 190650 w 334789"/>
                <a:gd name="connsiteY24" fmla="*/ 510517 h 888003"/>
                <a:gd name="connsiteX25" fmla="*/ 185888 w 334789"/>
                <a:gd name="connsiteY25" fmla="*/ 534329 h 888003"/>
                <a:gd name="connsiteX26" fmla="*/ 162075 w 334789"/>
                <a:gd name="connsiteY26" fmla="*/ 505754 h 888003"/>
                <a:gd name="connsiteX27" fmla="*/ 143025 w 334789"/>
                <a:gd name="connsiteY27" fmla="*/ 629579 h 888003"/>
                <a:gd name="connsiteX28" fmla="*/ 119213 w 334789"/>
                <a:gd name="connsiteY28" fmla="*/ 634342 h 888003"/>
                <a:gd name="connsiteX29" fmla="*/ 114450 w 334789"/>
                <a:gd name="connsiteY29" fmla="*/ 648629 h 888003"/>
                <a:gd name="connsiteX30" fmla="*/ 128738 w 334789"/>
                <a:gd name="connsiteY30" fmla="*/ 686729 h 888003"/>
                <a:gd name="connsiteX31" fmla="*/ 123975 w 334789"/>
                <a:gd name="connsiteY31" fmla="*/ 715304 h 888003"/>
                <a:gd name="connsiteX32" fmla="*/ 104925 w 334789"/>
                <a:gd name="connsiteY32" fmla="*/ 701017 h 888003"/>
                <a:gd name="connsiteX33" fmla="*/ 76350 w 334789"/>
                <a:gd name="connsiteY33" fmla="*/ 686729 h 888003"/>
                <a:gd name="connsiteX34" fmla="*/ 71588 w 334789"/>
                <a:gd name="connsiteY34" fmla="*/ 739117 h 888003"/>
                <a:gd name="connsiteX35" fmla="*/ 57300 w 334789"/>
                <a:gd name="connsiteY35" fmla="*/ 748642 h 888003"/>
                <a:gd name="connsiteX36" fmla="*/ 43013 w 334789"/>
                <a:gd name="connsiteY36" fmla="*/ 824842 h 888003"/>
                <a:gd name="connsiteX37" fmla="*/ 23963 w 334789"/>
                <a:gd name="connsiteY37" fmla="*/ 820079 h 888003"/>
                <a:gd name="connsiteX38" fmla="*/ 9675 w 334789"/>
                <a:gd name="connsiteY38" fmla="*/ 815317 h 888003"/>
                <a:gd name="connsiteX39" fmla="*/ 150 w 334789"/>
                <a:gd name="connsiteY39" fmla="*/ 834367 h 888003"/>
                <a:gd name="connsiteX40" fmla="*/ 4913 w 334789"/>
                <a:gd name="connsiteY40" fmla="*/ 877229 h 888003"/>
                <a:gd name="connsiteX41" fmla="*/ 19200 w 334789"/>
                <a:gd name="connsiteY41" fmla="*/ 886754 h 888003"/>
                <a:gd name="connsiteX42" fmla="*/ 71588 w 334789"/>
                <a:gd name="connsiteY42" fmla="*/ 881992 h 888003"/>
                <a:gd name="connsiteX43" fmla="*/ 76350 w 334789"/>
                <a:gd name="connsiteY43" fmla="*/ 862942 h 888003"/>
                <a:gd name="connsiteX44" fmla="*/ 104925 w 334789"/>
                <a:gd name="connsiteY44" fmla="*/ 853417 h 888003"/>
                <a:gd name="connsiteX45" fmla="*/ 114450 w 334789"/>
                <a:gd name="connsiteY45" fmla="*/ 839129 h 888003"/>
                <a:gd name="connsiteX46" fmla="*/ 119213 w 334789"/>
                <a:gd name="connsiteY46" fmla="*/ 820079 h 888003"/>
                <a:gd name="connsiteX47" fmla="*/ 133500 w 334789"/>
                <a:gd name="connsiteY47" fmla="*/ 815317 h 888003"/>
                <a:gd name="connsiteX48" fmla="*/ 147788 w 334789"/>
                <a:gd name="connsiteY48" fmla="*/ 805792 h 888003"/>
                <a:gd name="connsiteX49" fmla="*/ 152550 w 334789"/>
                <a:gd name="connsiteY49" fmla="*/ 791504 h 888003"/>
                <a:gd name="connsiteX50" fmla="*/ 157313 w 334789"/>
                <a:gd name="connsiteY50" fmla="*/ 772454 h 888003"/>
                <a:gd name="connsiteX51" fmla="*/ 171600 w 334789"/>
                <a:gd name="connsiteY51" fmla="*/ 767692 h 888003"/>
                <a:gd name="connsiteX52" fmla="*/ 181125 w 334789"/>
                <a:gd name="connsiteY52" fmla="*/ 753404 h 888003"/>
                <a:gd name="connsiteX53" fmla="*/ 166838 w 334789"/>
                <a:gd name="connsiteY53" fmla="*/ 705779 h 888003"/>
                <a:gd name="connsiteX54" fmla="*/ 200175 w 334789"/>
                <a:gd name="connsiteY54" fmla="*/ 681967 h 888003"/>
                <a:gd name="connsiteX55" fmla="*/ 214463 w 334789"/>
                <a:gd name="connsiteY55" fmla="*/ 677204 h 888003"/>
                <a:gd name="connsiteX56" fmla="*/ 243038 w 334789"/>
                <a:gd name="connsiteY56" fmla="*/ 667679 h 888003"/>
                <a:gd name="connsiteX57" fmla="*/ 233513 w 334789"/>
                <a:gd name="connsiteY57" fmla="*/ 639104 h 888003"/>
                <a:gd name="connsiteX58" fmla="*/ 262088 w 334789"/>
                <a:gd name="connsiteY58" fmla="*/ 634342 h 888003"/>
                <a:gd name="connsiteX59" fmla="*/ 257325 w 334789"/>
                <a:gd name="connsiteY59" fmla="*/ 601004 h 888003"/>
                <a:gd name="connsiteX60" fmla="*/ 262088 w 334789"/>
                <a:gd name="connsiteY60" fmla="*/ 562904 h 888003"/>
                <a:gd name="connsiteX61" fmla="*/ 281138 w 334789"/>
                <a:gd name="connsiteY61" fmla="*/ 558142 h 888003"/>
                <a:gd name="connsiteX62" fmla="*/ 285900 w 334789"/>
                <a:gd name="connsiteY62" fmla="*/ 539092 h 888003"/>
                <a:gd name="connsiteX63" fmla="*/ 271613 w 334789"/>
                <a:gd name="connsiteY63" fmla="*/ 467654 h 888003"/>
                <a:gd name="connsiteX64" fmla="*/ 257325 w 334789"/>
                <a:gd name="connsiteY64" fmla="*/ 458129 h 888003"/>
                <a:gd name="connsiteX65" fmla="*/ 243038 w 334789"/>
                <a:gd name="connsiteY65" fmla="*/ 424792 h 888003"/>
                <a:gd name="connsiteX66" fmla="*/ 257325 w 334789"/>
                <a:gd name="connsiteY66" fmla="*/ 415267 h 888003"/>
                <a:gd name="connsiteX67" fmla="*/ 276375 w 334789"/>
                <a:gd name="connsiteY67" fmla="*/ 429554 h 888003"/>
                <a:gd name="connsiteX68" fmla="*/ 300188 w 334789"/>
                <a:gd name="connsiteY68" fmla="*/ 458129 h 888003"/>
                <a:gd name="connsiteX69" fmla="*/ 304950 w 334789"/>
                <a:gd name="connsiteY69" fmla="*/ 439079 h 888003"/>
                <a:gd name="connsiteX70" fmla="*/ 276375 w 334789"/>
                <a:gd name="connsiteY70" fmla="*/ 410504 h 888003"/>
                <a:gd name="connsiteX71" fmla="*/ 304950 w 334789"/>
                <a:gd name="connsiteY71" fmla="*/ 391454 h 888003"/>
                <a:gd name="connsiteX72" fmla="*/ 314475 w 334789"/>
                <a:gd name="connsiteY72" fmla="*/ 372404 h 888003"/>
                <a:gd name="connsiteX73" fmla="*/ 319238 w 334789"/>
                <a:gd name="connsiteY73" fmla="*/ 339067 h 888003"/>
                <a:gd name="connsiteX74" fmla="*/ 309713 w 334789"/>
                <a:gd name="connsiteY74" fmla="*/ 315254 h 888003"/>
                <a:gd name="connsiteX75" fmla="*/ 304950 w 334789"/>
                <a:gd name="connsiteY75" fmla="*/ 300967 h 888003"/>
                <a:gd name="connsiteX76" fmla="*/ 333525 w 334789"/>
                <a:gd name="connsiteY76" fmla="*/ 281917 h 888003"/>
                <a:gd name="connsiteX77" fmla="*/ 324000 w 334789"/>
                <a:gd name="connsiteY77" fmla="*/ 196192 h 888003"/>
                <a:gd name="connsiteX78" fmla="*/ 319238 w 334789"/>
                <a:gd name="connsiteY78" fmla="*/ 139042 h 88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4789" h="888003">
                  <a:moveTo>
                    <a:pt x="319238" y="139042"/>
                  </a:moveTo>
                  <a:cubicBezTo>
                    <a:pt x="316857" y="118405"/>
                    <a:pt x="318675" y="88499"/>
                    <a:pt x="309713" y="72367"/>
                  </a:cubicBezTo>
                  <a:cubicBezTo>
                    <a:pt x="304154" y="62360"/>
                    <a:pt x="300188" y="50142"/>
                    <a:pt x="290663" y="43792"/>
                  </a:cubicBezTo>
                  <a:cubicBezTo>
                    <a:pt x="285900" y="40617"/>
                    <a:pt x="280653" y="38070"/>
                    <a:pt x="276375" y="34267"/>
                  </a:cubicBezTo>
                  <a:cubicBezTo>
                    <a:pt x="237824" y="0"/>
                    <a:pt x="262974" y="10751"/>
                    <a:pt x="233513" y="929"/>
                  </a:cubicBezTo>
                  <a:cubicBezTo>
                    <a:pt x="235100" y="15217"/>
                    <a:pt x="238275" y="29416"/>
                    <a:pt x="238275" y="43792"/>
                  </a:cubicBezTo>
                  <a:cubicBezTo>
                    <a:pt x="238275" y="143742"/>
                    <a:pt x="227121" y="46667"/>
                    <a:pt x="238275" y="124754"/>
                  </a:cubicBezTo>
                  <a:cubicBezTo>
                    <a:pt x="239863" y="148567"/>
                    <a:pt x="237250" y="173039"/>
                    <a:pt x="243038" y="196192"/>
                  </a:cubicBezTo>
                  <a:cubicBezTo>
                    <a:pt x="244256" y="201062"/>
                    <a:pt x="253775" y="197404"/>
                    <a:pt x="257325" y="200954"/>
                  </a:cubicBezTo>
                  <a:cubicBezTo>
                    <a:pt x="262345" y="205974"/>
                    <a:pt x="263675" y="213654"/>
                    <a:pt x="266850" y="220004"/>
                  </a:cubicBezTo>
                  <a:cubicBezTo>
                    <a:pt x="265263" y="242229"/>
                    <a:pt x="272573" y="267019"/>
                    <a:pt x="262088" y="286679"/>
                  </a:cubicBezTo>
                  <a:cubicBezTo>
                    <a:pt x="256805" y="296584"/>
                    <a:pt x="238790" y="286422"/>
                    <a:pt x="228750" y="291442"/>
                  </a:cubicBezTo>
                  <a:cubicBezTo>
                    <a:pt x="224260" y="293687"/>
                    <a:pt x="225575" y="300967"/>
                    <a:pt x="223988" y="305729"/>
                  </a:cubicBezTo>
                  <a:cubicBezTo>
                    <a:pt x="225575" y="310492"/>
                    <a:pt x="225200" y="316467"/>
                    <a:pt x="228750" y="320017"/>
                  </a:cubicBezTo>
                  <a:cubicBezTo>
                    <a:pt x="232300" y="323567"/>
                    <a:pt x="241820" y="319909"/>
                    <a:pt x="243038" y="324779"/>
                  </a:cubicBezTo>
                  <a:cubicBezTo>
                    <a:pt x="244426" y="330332"/>
                    <a:pt x="236073" y="333947"/>
                    <a:pt x="233513" y="339067"/>
                  </a:cubicBezTo>
                  <a:cubicBezTo>
                    <a:pt x="231268" y="343557"/>
                    <a:pt x="230338" y="348592"/>
                    <a:pt x="228750" y="353354"/>
                  </a:cubicBezTo>
                  <a:cubicBezTo>
                    <a:pt x="227163" y="366054"/>
                    <a:pt x="231983" y="381460"/>
                    <a:pt x="223988" y="391454"/>
                  </a:cubicBezTo>
                  <a:cubicBezTo>
                    <a:pt x="219781" y="396713"/>
                    <a:pt x="216435" y="377167"/>
                    <a:pt x="209700" y="377167"/>
                  </a:cubicBezTo>
                  <a:cubicBezTo>
                    <a:pt x="203976" y="377167"/>
                    <a:pt x="203350" y="386692"/>
                    <a:pt x="200175" y="391454"/>
                  </a:cubicBezTo>
                  <a:cubicBezTo>
                    <a:pt x="201763" y="404154"/>
                    <a:pt x="200564" y="417526"/>
                    <a:pt x="204938" y="429554"/>
                  </a:cubicBezTo>
                  <a:cubicBezTo>
                    <a:pt x="211216" y="446819"/>
                    <a:pt x="242333" y="448464"/>
                    <a:pt x="195413" y="439079"/>
                  </a:cubicBezTo>
                  <a:cubicBezTo>
                    <a:pt x="189063" y="440667"/>
                    <a:pt x="178661" y="437713"/>
                    <a:pt x="176363" y="443842"/>
                  </a:cubicBezTo>
                  <a:cubicBezTo>
                    <a:pt x="172421" y="454352"/>
                    <a:pt x="179117" y="466135"/>
                    <a:pt x="181125" y="477179"/>
                  </a:cubicBezTo>
                  <a:cubicBezTo>
                    <a:pt x="183516" y="490328"/>
                    <a:pt x="186572" y="498281"/>
                    <a:pt x="190650" y="510517"/>
                  </a:cubicBezTo>
                  <a:cubicBezTo>
                    <a:pt x="189063" y="518454"/>
                    <a:pt x="193128" y="530709"/>
                    <a:pt x="185888" y="534329"/>
                  </a:cubicBezTo>
                  <a:cubicBezTo>
                    <a:pt x="181303" y="536621"/>
                    <a:pt x="163650" y="508116"/>
                    <a:pt x="162075" y="505754"/>
                  </a:cubicBezTo>
                  <a:cubicBezTo>
                    <a:pt x="106867" y="524159"/>
                    <a:pt x="173631" y="496952"/>
                    <a:pt x="143025" y="629579"/>
                  </a:cubicBezTo>
                  <a:cubicBezTo>
                    <a:pt x="141205" y="637466"/>
                    <a:pt x="127150" y="632754"/>
                    <a:pt x="119213" y="634342"/>
                  </a:cubicBezTo>
                  <a:cubicBezTo>
                    <a:pt x="117625" y="639104"/>
                    <a:pt x="114450" y="643609"/>
                    <a:pt x="114450" y="648629"/>
                  </a:cubicBezTo>
                  <a:cubicBezTo>
                    <a:pt x="114450" y="669226"/>
                    <a:pt x="118884" y="671949"/>
                    <a:pt x="128738" y="686729"/>
                  </a:cubicBezTo>
                  <a:cubicBezTo>
                    <a:pt x="127150" y="696254"/>
                    <a:pt x="132255" y="710336"/>
                    <a:pt x="123975" y="715304"/>
                  </a:cubicBezTo>
                  <a:cubicBezTo>
                    <a:pt x="117169" y="719388"/>
                    <a:pt x="111384" y="705631"/>
                    <a:pt x="104925" y="701017"/>
                  </a:cubicBezTo>
                  <a:cubicBezTo>
                    <a:pt x="88768" y="689476"/>
                    <a:pt x="94045" y="692628"/>
                    <a:pt x="76350" y="686729"/>
                  </a:cubicBezTo>
                  <a:cubicBezTo>
                    <a:pt x="74763" y="704192"/>
                    <a:pt x="76745" y="722358"/>
                    <a:pt x="71588" y="739117"/>
                  </a:cubicBezTo>
                  <a:cubicBezTo>
                    <a:pt x="69905" y="744588"/>
                    <a:pt x="58775" y="743111"/>
                    <a:pt x="57300" y="748642"/>
                  </a:cubicBezTo>
                  <a:cubicBezTo>
                    <a:pt x="30714" y="848340"/>
                    <a:pt x="69933" y="784461"/>
                    <a:pt x="43013" y="824842"/>
                  </a:cubicBezTo>
                  <a:cubicBezTo>
                    <a:pt x="36663" y="823254"/>
                    <a:pt x="30257" y="821877"/>
                    <a:pt x="23963" y="820079"/>
                  </a:cubicBezTo>
                  <a:cubicBezTo>
                    <a:pt x="19136" y="818700"/>
                    <a:pt x="13980" y="812734"/>
                    <a:pt x="9675" y="815317"/>
                  </a:cubicBezTo>
                  <a:cubicBezTo>
                    <a:pt x="3587" y="818970"/>
                    <a:pt x="3325" y="828017"/>
                    <a:pt x="150" y="834367"/>
                  </a:cubicBezTo>
                  <a:cubicBezTo>
                    <a:pt x="1738" y="848654"/>
                    <a:pt x="0" y="863719"/>
                    <a:pt x="4913" y="877229"/>
                  </a:cubicBezTo>
                  <a:cubicBezTo>
                    <a:pt x="6869" y="882608"/>
                    <a:pt x="13491" y="886346"/>
                    <a:pt x="19200" y="886754"/>
                  </a:cubicBezTo>
                  <a:cubicBezTo>
                    <a:pt x="36690" y="888003"/>
                    <a:pt x="54125" y="883579"/>
                    <a:pt x="71588" y="881992"/>
                  </a:cubicBezTo>
                  <a:cubicBezTo>
                    <a:pt x="73175" y="875642"/>
                    <a:pt x="71380" y="867202"/>
                    <a:pt x="76350" y="862942"/>
                  </a:cubicBezTo>
                  <a:cubicBezTo>
                    <a:pt x="83973" y="856408"/>
                    <a:pt x="104925" y="853417"/>
                    <a:pt x="104925" y="853417"/>
                  </a:cubicBezTo>
                  <a:cubicBezTo>
                    <a:pt x="108100" y="848654"/>
                    <a:pt x="112195" y="844390"/>
                    <a:pt x="114450" y="839129"/>
                  </a:cubicBezTo>
                  <a:cubicBezTo>
                    <a:pt x="117028" y="833113"/>
                    <a:pt x="115124" y="825190"/>
                    <a:pt x="119213" y="820079"/>
                  </a:cubicBezTo>
                  <a:cubicBezTo>
                    <a:pt x="122349" y="816159"/>
                    <a:pt x="128738" y="816904"/>
                    <a:pt x="133500" y="815317"/>
                  </a:cubicBezTo>
                  <a:cubicBezTo>
                    <a:pt x="138263" y="812142"/>
                    <a:pt x="144212" y="810262"/>
                    <a:pt x="147788" y="805792"/>
                  </a:cubicBezTo>
                  <a:cubicBezTo>
                    <a:pt x="150924" y="801872"/>
                    <a:pt x="151171" y="796331"/>
                    <a:pt x="152550" y="791504"/>
                  </a:cubicBezTo>
                  <a:cubicBezTo>
                    <a:pt x="154348" y="785210"/>
                    <a:pt x="153224" y="777565"/>
                    <a:pt x="157313" y="772454"/>
                  </a:cubicBezTo>
                  <a:cubicBezTo>
                    <a:pt x="160449" y="768534"/>
                    <a:pt x="166838" y="769279"/>
                    <a:pt x="171600" y="767692"/>
                  </a:cubicBezTo>
                  <a:cubicBezTo>
                    <a:pt x="174775" y="762929"/>
                    <a:pt x="180555" y="759100"/>
                    <a:pt x="181125" y="753404"/>
                  </a:cubicBezTo>
                  <a:cubicBezTo>
                    <a:pt x="183790" y="726756"/>
                    <a:pt x="178389" y="723107"/>
                    <a:pt x="166838" y="705779"/>
                  </a:cubicBezTo>
                  <a:cubicBezTo>
                    <a:pt x="174775" y="681967"/>
                    <a:pt x="166838" y="693080"/>
                    <a:pt x="200175" y="681967"/>
                  </a:cubicBezTo>
                  <a:lnTo>
                    <a:pt x="214463" y="677204"/>
                  </a:lnTo>
                  <a:cubicBezTo>
                    <a:pt x="224022" y="679594"/>
                    <a:pt x="243038" y="690702"/>
                    <a:pt x="243038" y="667679"/>
                  </a:cubicBezTo>
                  <a:cubicBezTo>
                    <a:pt x="243038" y="657639"/>
                    <a:pt x="233513" y="639104"/>
                    <a:pt x="233513" y="639104"/>
                  </a:cubicBezTo>
                  <a:cubicBezTo>
                    <a:pt x="243038" y="637517"/>
                    <a:pt x="256970" y="642531"/>
                    <a:pt x="262088" y="634342"/>
                  </a:cubicBezTo>
                  <a:cubicBezTo>
                    <a:pt x="268037" y="624823"/>
                    <a:pt x="257325" y="612230"/>
                    <a:pt x="257325" y="601004"/>
                  </a:cubicBezTo>
                  <a:cubicBezTo>
                    <a:pt x="257325" y="588205"/>
                    <a:pt x="255872" y="574092"/>
                    <a:pt x="262088" y="562904"/>
                  </a:cubicBezTo>
                  <a:cubicBezTo>
                    <a:pt x="265267" y="557182"/>
                    <a:pt x="274788" y="559729"/>
                    <a:pt x="281138" y="558142"/>
                  </a:cubicBezTo>
                  <a:cubicBezTo>
                    <a:pt x="282725" y="551792"/>
                    <a:pt x="285900" y="545637"/>
                    <a:pt x="285900" y="539092"/>
                  </a:cubicBezTo>
                  <a:cubicBezTo>
                    <a:pt x="285900" y="515090"/>
                    <a:pt x="290173" y="486214"/>
                    <a:pt x="271613" y="467654"/>
                  </a:cubicBezTo>
                  <a:cubicBezTo>
                    <a:pt x="267566" y="463607"/>
                    <a:pt x="262088" y="461304"/>
                    <a:pt x="257325" y="458129"/>
                  </a:cubicBezTo>
                  <a:cubicBezTo>
                    <a:pt x="252536" y="450945"/>
                    <a:pt x="239621" y="435044"/>
                    <a:pt x="243038" y="424792"/>
                  </a:cubicBezTo>
                  <a:cubicBezTo>
                    <a:pt x="244848" y="419362"/>
                    <a:pt x="252563" y="418442"/>
                    <a:pt x="257325" y="415267"/>
                  </a:cubicBezTo>
                  <a:cubicBezTo>
                    <a:pt x="263675" y="420029"/>
                    <a:pt x="271613" y="423204"/>
                    <a:pt x="276375" y="429554"/>
                  </a:cubicBezTo>
                  <a:cubicBezTo>
                    <a:pt x="301052" y="462457"/>
                    <a:pt x="269987" y="448063"/>
                    <a:pt x="300188" y="458129"/>
                  </a:cubicBezTo>
                  <a:cubicBezTo>
                    <a:pt x="301775" y="451779"/>
                    <a:pt x="304950" y="445624"/>
                    <a:pt x="304950" y="439079"/>
                  </a:cubicBezTo>
                  <a:cubicBezTo>
                    <a:pt x="304950" y="420624"/>
                    <a:pt x="290314" y="418867"/>
                    <a:pt x="276375" y="410504"/>
                  </a:cubicBezTo>
                  <a:cubicBezTo>
                    <a:pt x="287708" y="376509"/>
                    <a:pt x="269749" y="416598"/>
                    <a:pt x="304950" y="391454"/>
                  </a:cubicBezTo>
                  <a:cubicBezTo>
                    <a:pt x="310727" y="387327"/>
                    <a:pt x="311300" y="378754"/>
                    <a:pt x="314475" y="372404"/>
                  </a:cubicBezTo>
                  <a:cubicBezTo>
                    <a:pt x="287691" y="318837"/>
                    <a:pt x="313445" y="385405"/>
                    <a:pt x="319238" y="339067"/>
                  </a:cubicBezTo>
                  <a:cubicBezTo>
                    <a:pt x="320298" y="330584"/>
                    <a:pt x="312715" y="323259"/>
                    <a:pt x="309713" y="315254"/>
                  </a:cubicBezTo>
                  <a:cubicBezTo>
                    <a:pt x="307950" y="310554"/>
                    <a:pt x="306538" y="305729"/>
                    <a:pt x="304950" y="300967"/>
                  </a:cubicBezTo>
                  <a:cubicBezTo>
                    <a:pt x="314475" y="294617"/>
                    <a:pt x="334789" y="293295"/>
                    <a:pt x="333525" y="281917"/>
                  </a:cubicBezTo>
                  <a:cubicBezTo>
                    <a:pt x="330350" y="253342"/>
                    <a:pt x="326205" y="224858"/>
                    <a:pt x="324000" y="196192"/>
                  </a:cubicBezTo>
                  <a:cubicBezTo>
                    <a:pt x="318873" y="129531"/>
                    <a:pt x="321619" y="159680"/>
                    <a:pt x="319238" y="139042"/>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p:nvPr/>
          </p:nvSpPr>
          <p:spPr>
            <a:xfrm>
              <a:off x="1357783" y="3158013"/>
              <a:ext cx="383990" cy="918687"/>
            </a:xfrm>
            <a:custGeom>
              <a:avLst/>
              <a:gdLst>
                <a:gd name="connsiteX0" fmla="*/ 99542 w 384047"/>
                <a:gd name="connsiteY0" fmla="*/ 180500 h 918687"/>
                <a:gd name="connsiteX1" fmla="*/ 128117 w 384047"/>
                <a:gd name="connsiteY1" fmla="*/ 137637 h 918687"/>
                <a:gd name="connsiteX2" fmla="*/ 123355 w 384047"/>
                <a:gd name="connsiteY2" fmla="*/ 118587 h 918687"/>
                <a:gd name="connsiteX3" fmla="*/ 142405 w 384047"/>
                <a:gd name="connsiteY3" fmla="*/ 75725 h 918687"/>
                <a:gd name="connsiteX4" fmla="*/ 161455 w 384047"/>
                <a:gd name="connsiteY4" fmla="*/ 70962 h 918687"/>
                <a:gd name="connsiteX5" fmla="*/ 161455 w 384047"/>
                <a:gd name="connsiteY5" fmla="*/ 9050 h 918687"/>
                <a:gd name="connsiteX6" fmla="*/ 123355 w 384047"/>
                <a:gd name="connsiteY6" fmla="*/ 13812 h 918687"/>
                <a:gd name="connsiteX7" fmla="*/ 113830 w 384047"/>
                <a:gd name="connsiteY7" fmla="*/ 28100 h 918687"/>
                <a:gd name="connsiteX8" fmla="*/ 109067 w 384047"/>
                <a:gd name="connsiteY8" fmla="*/ 42387 h 918687"/>
                <a:gd name="connsiteX9" fmla="*/ 94780 w 384047"/>
                <a:gd name="connsiteY9" fmla="*/ 51912 h 918687"/>
                <a:gd name="connsiteX10" fmla="*/ 90017 w 384047"/>
                <a:gd name="connsiteY10" fmla="*/ 66200 h 918687"/>
                <a:gd name="connsiteX11" fmla="*/ 61442 w 384047"/>
                <a:gd name="connsiteY11" fmla="*/ 75725 h 918687"/>
                <a:gd name="connsiteX12" fmla="*/ 51917 w 384047"/>
                <a:gd name="connsiteY12" fmla="*/ 104300 h 918687"/>
                <a:gd name="connsiteX13" fmla="*/ 61442 w 384047"/>
                <a:gd name="connsiteY13" fmla="*/ 132875 h 918687"/>
                <a:gd name="connsiteX14" fmla="*/ 56680 w 384047"/>
                <a:gd name="connsiteY14" fmla="*/ 147162 h 918687"/>
                <a:gd name="connsiteX15" fmla="*/ 42392 w 384047"/>
                <a:gd name="connsiteY15" fmla="*/ 156687 h 918687"/>
                <a:gd name="connsiteX16" fmla="*/ 28105 w 384047"/>
                <a:gd name="connsiteY16" fmla="*/ 204312 h 918687"/>
                <a:gd name="connsiteX17" fmla="*/ 23342 w 384047"/>
                <a:gd name="connsiteY17" fmla="*/ 261462 h 918687"/>
                <a:gd name="connsiteX18" fmla="*/ 18580 w 384047"/>
                <a:gd name="connsiteY18" fmla="*/ 275750 h 918687"/>
                <a:gd name="connsiteX19" fmla="*/ 23342 w 384047"/>
                <a:gd name="connsiteY19" fmla="*/ 437675 h 918687"/>
                <a:gd name="connsiteX20" fmla="*/ 18580 w 384047"/>
                <a:gd name="connsiteY20" fmla="*/ 490062 h 918687"/>
                <a:gd name="connsiteX21" fmla="*/ 32867 w 384047"/>
                <a:gd name="connsiteY21" fmla="*/ 499587 h 918687"/>
                <a:gd name="connsiteX22" fmla="*/ 37630 w 384047"/>
                <a:gd name="connsiteY22" fmla="*/ 513875 h 918687"/>
                <a:gd name="connsiteX23" fmla="*/ 32867 w 384047"/>
                <a:gd name="connsiteY23" fmla="*/ 532925 h 918687"/>
                <a:gd name="connsiteX24" fmla="*/ 23342 w 384047"/>
                <a:gd name="connsiteY24" fmla="*/ 566262 h 918687"/>
                <a:gd name="connsiteX25" fmla="*/ 42392 w 384047"/>
                <a:gd name="connsiteY25" fmla="*/ 571025 h 918687"/>
                <a:gd name="connsiteX26" fmla="*/ 47155 w 384047"/>
                <a:gd name="connsiteY26" fmla="*/ 613887 h 918687"/>
                <a:gd name="connsiteX27" fmla="*/ 61442 w 384047"/>
                <a:gd name="connsiteY27" fmla="*/ 618650 h 918687"/>
                <a:gd name="connsiteX28" fmla="*/ 66205 w 384047"/>
                <a:gd name="connsiteY28" fmla="*/ 666275 h 918687"/>
                <a:gd name="connsiteX29" fmla="*/ 80492 w 384047"/>
                <a:gd name="connsiteY29" fmla="*/ 694850 h 918687"/>
                <a:gd name="connsiteX30" fmla="*/ 90017 w 384047"/>
                <a:gd name="connsiteY30" fmla="*/ 723425 h 918687"/>
                <a:gd name="connsiteX31" fmla="*/ 142405 w 384047"/>
                <a:gd name="connsiteY31" fmla="*/ 737712 h 918687"/>
                <a:gd name="connsiteX32" fmla="*/ 151930 w 384047"/>
                <a:gd name="connsiteY32" fmla="*/ 794862 h 918687"/>
                <a:gd name="connsiteX33" fmla="*/ 166217 w 384047"/>
                <a:gd name="connsiteY33" fmla="*/ 828200 h 918687"/>
                <a:gd name="connsiteX34" fmla="*/ 170980 w 384047"/>
                <a:gd name="connsiteY34" fmla="*/ 842487 h 918687"/>
                <a:gd name="connsiteX35" fmla="*/ 175742 w 384047"/>
                <a:gd name="connsiteY35" fmla="*/ 885350 h 918687"/>
                <a:gd name="connsiteX36" fmla="*/ 194792 w 384047"/>
                <a:gd name="connsiteY36" fmla="*/ 880587 h 918687"/>
                <a:gd name="connsiteX37" fmla="*/ 228130 w 384047"/>
                <a:gd name="connsiteY37" fmla="*/ 866300 h 918687"/>
                <a:gd name="connsiteX38" fmla="*/ 242417 w 384047"/>
                <a:gd name="connsiteY38" fmla="*/ 909162 h 918687"/>
                <a:gd name="connsiteX39" fmla="*/ 261467 w 384047"/>
                <a:gd name="connsiteY39" fmla="*/ 918687 h 918687"/>
                <a:gd name="connsiteX40" fmla="*/ 285280 w 384047"/>
                <a:gd name="connsiteY40" fmla="*/ 904400 h 918687"/>
                <a:gd name="connsiteX41" fmla="*/ 299567 w 384047"/>
                <a:gd name="connsiteY41" fmla="*/ 894875 h 918687"/>
                <a:gd name="connsiteX42" fmla="*/ 323380 w 384047"/>
                <a:gd name="connsiteY42" fmla="*/ 899637 h 918687"/>
                <a:gd name="connsiteX43" fmla="*/ 347192 w 384047"/>
                <a:gd name="connsiteY43" fmla="*/ 894875 h 918687"/>
                <a:gd name="connsiteX44" fmla="*/ 351955 w 384047"/>
                <a:gd name="connsiteY44" fmla="*/ 880587 h 918687"/>
                <a:gd name="connsiteX45" fmla="*/ 380530 w 384047"/>
                <a:gd name="connsiteY45" fmla="*/ 856775 h 918687"/>
                <a:gd name="connsiteX46" fmla="*/ 375767 w 384047"/>
                <a:gd name="connsiteY46" fmla="*/ 828200 h 918687"/>
                <a:gd name="connsiteX47" fmla="*/ 356717 w 384047"/>
                <a:gd name="connsiteY47" fmla="*/ 842487 h 918687"/>
                <a:gd name="connsiteX48" fmla="*/ 328142 w 384047"/>
                <a:gd name="connsiteY48" fmla="*/ 852012 h 918687"/>
                <a:gd name="connsiteX49" fmla="*/ 323380 w 384047"/>
                <a:gd name="connsiteY49" fmla="*/ 837725 h 918687"/>
                <a:gd name="connsiteX50" fmla="*/ 313855 w 384047"/>
                <a:gd name="connsiteY50" fmla="*/ 823437 h 918687"/>
                <a:gd name="connsiteX51" fmla="*/ 299567 w 384047"/>
                <a:gd name="connsiteY51" fmla="*/ 809150 h 918687"/>
                <a:gd name="connsiteX52" fmla="*/ 285280 w 384047"/>
                <a:gd name="connsiteY52" fmla="*/ 804387 h 918687"/>
                <a:gd name="connsiteX53" fmla="*/ 218605 w 384047"/>
                <a:gd name="connsiteY53" fmla="*/ 799625 h 918687"/>
                <a:gd name="connsiteX54" fmla="*/ 213842 w 384047"/>
                <a:gd name="connsiteY54" fmla="*/ 785337 h 918687"/>
                <a:gd name="connsiteX55" fmla="*/ 218605 w 384047"/>
                <a:gd name="connsiteY55" fmla="*/ 771050 h 918687"/>
                <a:gd name="connsiteX56" fmla="*/ 251942 w 384047"/>
                <a:gd name="connsiteY56" fmla="*/ 742475 h 918687"/>
                <a:gd name="connsiteX57" fmla="*/ 247180 w 384047"/>
                <a:gd name="connsiteY57" fmla="*/ 699612 h 918687"/>
                <a:gd name="connsiteX58" fmla="*/ 218605 w 384047"/>
                <a:gd name="connsiteY58" fmla="*/ 728187 h 918687"/>
                <a:gd name="connsiteX59" fmla="*/ 204317 w 384047"/>
                <a:gd name="connsiteY59" fmla="*/ 732950 h 918687"/>
                <a:gd name="connsiteX60" fmla="*/ 190030 w 384047"/>
                <a:gd name="connsiteY60" fmla="*/ 728187 h 918687"/>
                <a:gd name="connsiteX61" fmla="*/ 185267 w 384047"/>
                <a:gd name="connsiteY61" fmla="*/ 709137 h 918687"/>
                <a:gd name="connsiteX62" fmla="*/ 180505 w 384047"/>
                <a:gd name="connsiteY62" fmla="*/ 694850 h 918687"/>
                <a:gd name="connsiteX63" fmla="*/ 190030 w 384047"/>
                <a:gd name="connsiteY63" fmla="*/ 661512 h 918687"/>
                <a:gd name="connsiteX64" fmla="*/ 204317 w 384047"/>
                <a:gd name="connsiteY64" fmla="*/ 647225 h 918687"/>
                <a:gd name="connsiteX65" fmla="*/ 218605 w 384047"/>
                <a:gd name="connsiteY65" fmla="*/ 618650 h 918687"/>
                <a:gd name="connsiteX66" fmla="*/ 213842 w 384047"/>
                <a:gd name="connsiteY66" fmla="*/ 571025 h 918687"/>
                <a:gd name="connsiteX67" fmla="*/ 185267 w 384047"/>
                <a:gd name="connsiteY67" fmla="*/ 599600 h 918687"/>
                <a:gd name="connsiteX68" fmla="*/ 180505 w 384047"/>
                <a:gd name="connsiteY68" fmla="*/ 613887 h 918687"/>
                <a:gd name="connsiteX69" fmla="*/ 151930 w 384047"/>
                <a:gd name="connsiteY69" fmla="*/ 637700 h 918687"/>
                <a:gd name="connsiteX70" fmla="*/ 128117 w 384047"/>
                <a:gd name="connsiteY70" fmla="*/ 656750 h 918687"/>
                <a:gd name="connsiteX71" fmla="*/ 113830 w 384047"/>
                <a:gd name="connsiteY71" fmla="*/ 647225 h 918687"/>
                <a:gd name="connsiteX72" fmla="*/ 113830 w 384047"/>
                <a:gd name="connsiteY72" fmla="*/ 604362 h 918687"/>
                <a:gd name="connsiteX73" fmla="*/ 128117 w 384047"/>
                <a:gd name="connsiteY73" fmla="*/ 613887 h 918687"/>
                <a:gd name="connsiteX74" fmla="*/ 132880 w 384047"/>
                <a:gd name="connsiteY74" fmla="*/ 580550 h 918687"/>
                <a:gd name="connsiteX75" fmla="*/ 118592 w 384047"/>
                <a:gd name="connsiteY75" fmla="*/ 575787 h 918687"/>
                <a:gd name="connsiteX76" fmla="*/ 142405 w 384047"/>
                <a:gd name="connsiteY76" fmla="*/ 561500 h 918687"/>
                <a:gd name="connsiteX77" fmla="*/ 156692 w 384047"/>
                <a:gd name="connsiteY77" fmla="*/ 547212 h 918687"/>
                <a:gd name="connsiteX78" fmla="*/ 185267 w 384047"/>
                <a:gd name="connsiteY78" fmla="*/ 542450 h 918687"/>
                <a:gd name="connsiteX79" fmla="*/ 199555 w 384047"/>
                <a:gd name="connsiteY79" fmla="*/ 532925 h 918687"/>
                <a:gd name="connsiteX80" fmla="*/ 213842 w 384047"/>
                <a:gd name="connsiteY80" fmla="*/ 528162 h 918687"/>
                <a:gd name="connsiteX81" fmla="*/ 223367 w 384047"/>
                <a:gd name="connsiteY81" fmla="*/ 513875 h 918687"/>
                <a:gd name="connsiteX82" fmla="*/ 209080 w 384047"/>
                <a:gd name="connsiteY82" fmla="*/ 499587 h 918687"/>
                <a:gd name="connsiteX83" fmla="*/ 137642 w 384047"/>
                <a:gd name="connsiteY83" fmla="*/ 480537 h 918687"/>
                <a:gd name="connsiteX84" fmla="*/ 190030 w 384047"/>
                <a:gd name="connsiteY84" fmla="*/ 466250 h 918687"/>
                <a:gd name="connsiteX85" fmla="*/ 204317 w 384047"/>
                <a:gd name="connsiteY85" fmla="*/ 456725 h 918687"/>
                <a:gd name="connsiteX86" fmla="*/ 199555 w 384047"/>
                <a:gd name="connsiteY86" fmla="*/ 442437 h 918687"/>
                <a:gd name="connsiteX87" fmla="*/ 161455 w 384047"/>
                <a:gd name="connsiteY87" fmla="*/ 447200 h 918687"/>
                <a:gd name="connsiteX88" fmla="*/ 142405 w 384047"/>
                <a:gd name="connsiteY88" fmla="*/ 456725 h 918687"/>
                <a:gd name="connsiteX89" fmla="*/ 123355 w 384047"/>
                <a:gd name="connsiteY89" fmla="*/ 475775 h 918687"/>
                <a:gd name="connsiteX90" fmla="*/ 80492 w 384047"/>
                <a:gd name="connsiteY90" fmla="*/ 471012 h 918687"/>
                <a:gd name="connsiteX91" fmla="*/ 90017 w 384047"/>
                <a:gd name="connsiteY91" fmla="*/ 451962 h 918687"/>
                <a:gd name="connsiteX92" fmla="*/ 118592 w 384047"/>
                <a:gd name="connsiteY92" fmla="*/ 423387 h 918687"/>
                <a:gd name="connsiteX93" fmla="*/ 128117 w 384047"/>
                <a:gd name="connsiteY93" fmla="*/ 409100 h 918687"/>
                <a:gd name="connsiteX94" fmla="*/ 99542 w 384047"/>
                <a:gd name="connsiteY94" fmla="*/ 413862 h 918687"/>
                <a:gd name="connsiteX95" fmla="*/ 90017 w 384047"/>
                <a:gd name="connsiteY95" fmla="*/ 394812 h 918687"/>
                <a:gd name="connsiteX96" fmla="*/ 104305 w 384047"/>
                <a:gd name="connsiteY96" fmla="*/ 390050 h 918687"/>
                <a:gd name="connsiteX97" fmla="*/ 90017 w 384047"/>
                <a:gd name="connsiteY97" fmla="*/ 380525 h 918687"/>
                <a:gd name="connsiteX98" fmla="*/ 123355 w 384047"/>
                <a:gd name="connsiteY98" fmla="*/ 366237 h 918687"/>
                <a:gd name="connsiteX99" fmla="*/ 99542 w 384047"/>
                <a:gd name="connsiteY99" fmla="*/ 347187 h 918687"/>
                <a:gd name="connsiteX100" fmla="*/ 90017 w 384047"/>
                <a:gd name="connsiteY100" fmla="*/ 332900 h 918687"/>
                <a:gd name="connsiteX101" fmla="*/ 113830 w 384047"/>
                <a:gd name="connsiteY101" fmla="*/ 323375 h 918687"/>
                <a:gd name="connsiteX102" fmla="*/ 147167 w 384047"/>
                <a:gd name="connsiteY102" fmla="*/ 318612 h 918687"/>
                <a:gd name="connsiteX103" fmla="*/ 137642 w 384047"/>
                <a:gd name="connsiteY103" fmla="*/ 294800 h 918687"/>
                <a:gd name="connsiteX104" fmla="*/ 123355 w 384047"/>
                <a:gd name="connsiteY104" fmla="*/ 290037 h 918687"/>
                <a:gd name="connsiteX105" fmla="*/ 94780 w 384047"/>
                <a:gd name="connsiteY105" fmla="*/ 285275 h 918687"/>
                <a:gd name="connsiteX106" fmla="*/ 166217 w 384047"/>
                <a:gd name="connsiteY106" fmla="*/ 266225 h 918687"/>
                <a:gd name="connsiteX107" fmla="*/ 180505 w 384047"/>
                <a:gd name="connsiteY107" fmla="*/ 251937 h 918687"/>
                <a:gd name="connsiteX108" fmla="*/ 194792 w 384047"/>
                <a:gd name="connsiteY108" fmla="*/ 242412 h 918687"/>
                <a:gd name="connsiteX109" fmla="*/ 190030 w 384047"/>
                <a:gd name="connsiteY109" fmla="*/ 185262 h 918687"/>
                <a:gd name="connsiteX110" fmla="*/ 175742 w 384047"/>
                <a:gd name="connsiteY110" fmla="*/ 180500 h 918687"/>
                <a:gd name="connsiteX111" fmla="*/ 166217 w 384047"/>
                <a:gd name="connsiteY111" fmla="*/ 209075 h 918687"/>
                <a:gd name="connsiteX112" fmla="*/ 142405 w 384047"/>
                <a:gd name="connsiteY112" fmla="*/ 204312 h 918687"/>
                <a:gd name="connsiteX113" fmla="*/ 128117 w 384047"/>
                <a:gd name="connsiteY113" fmla="*/ 199550 h 918687"/>
                <a:gd name="connsiteX114" fmla="*/ 132880 w 384047"/>
                <a:gd name="connsiteY114" fmla="*/ 218600 h 918687"/>
                <a:gd name="connsiteX115" fmla="*/ 66205 w 384047"/>
                <a:gd name="connsiteY115" fmla="*/ 223362 h 918687"/>
                <a:gd name="connsiteX116" fmla="*/ 94780 w 384047"/>
                <a:gd name="connsiteY116" fmla="*/ 190025 h 918687"/>
                <a:gd name="connsiteX117" fmla="*/ 99542 w 384047"/>
                <a:gd name="connsiteY117" fmla="*/ 180500 h 91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84047" h="918687">
                  <a:moveTo>
                    <a:pt x="99542" y="180500"/>
                  </a:moveTo>
                  <a:cubicBezTo>
                    <a:pt x="105098" y="171769"/>
                    <a:pt x="121953" y="153664"/>
                    <a:pt x="128117" y="137637"/>
                  </a:cubicBezTo>
                  <a:cubicBezTo>
                    <a:pt x="130467" y="131528"/>
                    <a:pt x="122704" y="125100"/>
                    <a:pt x="123355" y="118587"/>
                  </a:cubicBezTo>
                  <a:cubicBezTo>
                    <a:pt x="123825" y="113889"/>
                    <a:pt x="133504" y="81659"/>
                    <a:pt x="142405" y="75725"/>
                  </a:cubicBezTo>
                  <a:cubicBezTo>
                    <a:pt x="147851" y="72094"/>
                    <a:pt x="155105" y="72550"/>
                    <a:pt x="161455" y="70962"/>
                  </a:cubicBezTo>
                  <a:cubicBezTo>
                    <a:pt x="167537" y="52715"/>
                    <a:pt x="178555" y="26151"/>
                    <a:pt x="161455" y="9050"/>
                  </a:cubicBezTo>
                  <a:cubicBezTo>
                    <a:pt x="152405" y="0"/>
                    <a:pt x="136055" y="12225"/>
                    <a:pt x="123355" y="13812"/>
                  </a:cubicBezTo>
                  <a:cubicBezTo>
                    <a:pt x="120180" y="18575"/>
                    <a:pt x="116390" y="22980"/>
                    <a:pt x="113830" y="28100"/>
                  </a:cubicBezTo>
                  <a:cubicBezTo>
                    <a:pt x="111585" y="32590"/>
                    <a:pt x="112203" y="38467"/>
                    <a:pt x="109067" y="42387"/>
                  </a:cubicBezTo>
                  <a:cubicBezTo>
                    <a:pt x="105491" y="46856"/>
                    <a:pt x="99542" y="48737"/>
                    <a:pt x="94780" y="51912"/>
                  </a:cubicBezTo>
                  <a:cubicBezTo>
                    <a:pt x="93192" y="56675"/>
                    <a:pt x="94102" y="63282"/>
                    <a:pt x="90017" y="66200"/>
                  </a:cubicBezTo>
                  <a:cubicBezTo>
                    <a:pt x="81847" y="72036"/>
                    <a:pt x="61442" y="75725"/>
                    <a:pt x="61442" y="75725"/>
                  </a:cubicBezTo>
                  <a:cubicBezTo>
                    <a:pt x="58267" y="85250"/>
                    <a:pt x="48742" y="94775"/>
                    <a:pt x="51917" y="104300"/>
                  </a:cubicBezTo>
                  <a:lnTo>
                    <a:pt x="61442" y="132875"/>
                  </a:lnTo>
                  <a:cubicBezTo>
                    <a:pt x="59855" y="137637"/>
                    <a:pt x="59816" y="143242"/>
                    <a:pt x="56680" y="147162"/>
                  </a:cubicBezTo>
                  <a:cubicBezTo>
                    <a:pt x="53104" y="151632"/>
                    <a:pt x="45426" y="151833"/>
                    <a:pt x="42392" y="156687"/>
                  </a:cubicBezTo>
                  <a:cubicBezTo>
                    <a:pt x="37560" y="164419"/>
                    <a:pt x="30893" y="193158"/>
                    <a:pt x="28105" y="204312"/>
                  </a:cubicBezTo>
                  <a:cubicBezTo>
                    <a:pt x="26517" y="223362"/>
                    <a:pt x="25868" y="242514"/>
                    <a:pt x="23342" y="261462"/>
                  </a:cubicBezTo>
                  <a:cubicBezTo>
                    <a:pt x="22679" y="266438"/>
                    <a:pt x="18580" y="270730"/>
                    <a:pt x="18580" y="275750"/>
                  </a:cubicBezTo>
                  <a:cubicBezTo>
                    <a:pt x="18580" y="329748"/>
                    <a:pt x="21755" y="383700"/>
                    <a:pt x="23342" y="437675"/>
                  </a:cubicBezTo>
                  <a:cubicBezTo>
                    <a:pt x="21755" y="455137"/>
                    <a:pt x="15914" y="472732"/>
                    <a:pt x="18580" y="490062"/>
                  </a:cubicBezTo>
                  <a:cubicBezTo>
                    <a:pt x="19450" y="495719"/>
                    <a:pt x="29291" y="495118"/>
                    <a:pt x="32867" y="499587"/>
                  </a:cubicBezTo>
                  <a:cubicBezTo>
                    <a:pt x="36003" y="503507"/>
                    <a:pt x="36042" y="509112"/>
                    <a:pt x="37630" y="513875"/>
                  </a:cubicBezTo>
                  <a:cubicBezTo>
                    <a:pt x="36042" y="520225"/>
                    <a:pt x="36498" y="527479"/>
                    <a:pt x="32867" y="532925"/>
                  </a:cubicBezTo>
                  <a:cubicBezTo>
                    <a:pt x="24190" y="545941"/>
                    <a:pt x="0" y="538251"/>
                    <a:pt x="23342" y="566262"/>
                  </a:cubicBezTo>
                  <a:cubicBezTo>
                    <a:pt x="27532" y="571290"/>
                    <a:pt x="36042" y="569437"/>
                    <a:pt x="42392" y="571025"/>
                  </a:cubicBezTo>
                  <a:cubicBezTo>
                    <a:pt x="43980" y="585312"/>
                    <a:pt x="41816" y="600540"/>
                    <a:pt x="47155" y="613887"/>
                  </a:cubicBezTo>
                  <a:cubicBezTo>
                    <a:pt x="49019" y="618548"/>
                    <a:pt x="59726" y="613932"/>
                    <a:pt x="61442" y="618650"/>
                  </a:cubicBezTo>
                  <a:cubicBezTo>
                    <a:pt x="66894" y="633644"/>
                    <a:pt x="63779" y="650506"/>
                    <a:pt x="66205" y="666275"/>
                  </a:cubicBezTo>
                  <a:cubicBezTo>
                    <a:pt x="69270" y="686198"/>
                    <a:pt x="72181" y="676151"/>
                    <a:pt x="80492" y="694850"/>
                  </a:cubicBezTo>
                  <a:cubicBezTo>
                    <a:pt x="84570" y="704025"/>
                    <a:pt x="83405" y="715869"/>
                    <a:pt x="90017" y="723425"/>
                  </a:cubicBezTo>
                  <a:cubicBezTo>
                    <a:pt x="97852" y="732379"/>
                    <a:pt x="133571" y="736240"/>
                    <a:pt x="142405" y="737712"/>
                  </a:cubicBezTo>
                  <a:cubicBezTo>
                    <a:pt x="145580" y="756762"/>
                    <a:pt x="148143" y="775924"/>
                    <a:pt x="151930" y="794862"/>
                  </a:cubicBezTo>
                  <a:cubicBezTo>
                    <a:pt x="154723" y="808826"/>
                    <a:pt x="160406" y="814642"/>
                    <a:pt x="166217" y="828200"/>
                  </a:cubicBezTo>
                  <a:cubicBezTo>
                    <a:pt x="168195" y="832814"/>
                    <a:pt x="169392" y="837725"/>
                    <a:pt x="170980" y="842487"/>
                  </a:cubicBezTo>
                  <a:cubicBezTo>
                    <a:pt x="172567" y="856775"/>
                    <a:pt x="168123" y="873159"/>
                    <a:pt x="175742" y="885350"/>
                  </a:cubicBezTo>
                  <a:cubicBezTo>
                    <a:pt x="179211" y="890901"/>
                    <a:pt x="188776" y="883165"/>
                    <a:pt x="194792" y="880587"/>
                  </a:cubicBezTo>
                  <a:cubicBezTo>
                    <a:pt x="240830" y="860856"/>
                    <a:pt x="173449" y="879969"/>
                    <a:pt x="228130" y="866300"/>
                  </a:cubicBezTo>
                  <a:cubicBezTo>
                    <a:pt x="270075" y="876785"/>
                    <a:pt x="227503" y="859445"/>
                    <a:pt x="242417" y="909162"/>
                  </a:cubicBezTo>
                  <a:cubicBezTo>
                    <a:pt x="244457" y="915962"/>
                    <a:pt x="255117" y="915512"/>
                    <a:pt x="261467" y="918687"/>
                  </a:cubicBezTo>
                  <a:cubicBezTo>
                    <a:pt x="269405" y="913925"/>
                    <a:pt x="277430" y="909306"/>
                    <a:pt x="285280" y="904400"/>
                  </a:cubicBezTo>
                  <a:cubicBezTo>
                    <a:pt x="290134" y="901367"/>
                    <a:pt x="293888" y="895585"/>
                    <a:pt x="299567" y="894875"/>
                  </a:cubicBezTo>
                  <a:cubicBezTo>
                    <a:pt x="307599" y="893871"/>
                    <a:pt x="315442" y="898050"/>
                    <a:pt x="323380" y="899637"/>
                  </a:cubicBezTo>
                  <a:cubicBezTo>
                    <a:pt x="331317" y="898050"/>
                    <a:pt x="340457" y="899365"/>
                    <a:pt x="347192" y="894875"/>
                  </a:cubicBezTo>
                  <a:cubicBezTo>
                    <a:pt x="351369" y="892090"/>
                    <a:pt x="349170" y="884764"/>
                    <a:pt x="351955" y="880587"/>
                  </a:cubicBezTo>
                  <a:cubicBezTo>
                    <a:pt x="359289" y="869586"/>
                    <a:pt x="369987" y="863803"/>
                    <a:pt x="380530" y="856775"/>
                  </a:cubicBezTo>
                  <a:cubicBezTo>
                    <a:pt x="378942" y="847250"/>
                    <a:pt x="384047" y="833168"/>
                    <a:pt x="375767" y="828200"/>
                  </a:cubicBezTo>
                  <a:cubicBezTo>
                    <a:pt x="368961" y="824116"/>
                    <a:pt x="363816" y="838937"/>
                    <a:pt x="356717" y="842487"/>
                  </a:cubicBezTo>
                  <a:cubicBezTo>
                    <a:pt x="347737" y="846977"/>
                    <a:pt x="328142" y="852012"/>
                    <a:pt x="328142" y="852012"/>
                  </a:cubicBezTo>
                  <a:cubicBezTo>
                    <a:pt x="326555" y="847250"/>
                    <a:pt x="325625" y="842215"/>
                    <a:pt x="323380" y="837725"/>
                  </a:cubicBezTo>
                  <a:cubicBezTo>
                    <a:pt x="320820" y="832605"/>
                    <a:pt x="317519" y="827834"/>
                    <a:pt x="313855" y="823437"/>
                  </a:cubicBezTo>
                  <a:cubicBezTo>
                    <a:pt x="309543" y="818263"/>
                    <a:pt x="305171" y="812886"/>
                    <a:pt x="299567" y="809150"/>
                  </a:cubicBezTo>
                  <a:cubicBezTo>
                    <a:pt x="295390" y="806365"/>
                    <a:pt x="290266" y="804974"/>
                    <a:pt x="285280" y="804387"/>
                  </a:cubicBezTo>
                  <a:cubicBezTo>
                    <a:pt x="263151" y="801784"/>
                    <a:pt x="240830" y="801212"/>
                    <a:pt x="218605" y="799625"/>
                  </a:cubicBezTo>
                  <a:cubicBezTo>
                    <a:pt x="217017" y="794862"/>
                    <a:pt x="213842" y="790357"/>
                    <a:pt x="213842" y="785337"/>
                  </a:cubicBezTo>
                  <a:cubicBezTo>
                    <a:pt x="213842" y="780317"/>
                    <a:pt x="215820" y="775227"/>
                    <a:pt x="218605" y="771050"/>
                  </a:cubicBezTo>
                  <a:cubicBezTo>
                    <a:pt x="225240" y="761097"/>
                    <a:pt x="243135" y="749080"/>
                    <a:pt x="251942" y="742475"/>
                  </a:cubicBezTo>
                  <a:cubicBezTo>
                    <a:pt x="250355" y="728187"/>
                    <a:pt x="260393" y="705275"/>
                    <a:pt x="247180" y="699612"/>
                  </a:cubicBezTo>
                  <a:cubicBezTo>
                    <a:pt x="234799" y="694306"/>
                    <a:pt x="231384" y="723927"/>
                    <a:pt x="218605" y="728187"/>
                  </a:cubicBezTo>
                  <a:lnTo>
                    <a:pt x="204317" y="732950"/>
                  </a:lnTo>
                  <a:cubicBezTo>
                    <a:pt x="199555" y="731362"/>
                    <a:pt x="193166" y="732107"/>
                    <a:pt x="190030" y="728187"/>
                  </a:cubicBezTo>
                  <a:cubicBezTo>
                    <a:pt x="185941" y="723076"/>
                    <a:pt x="187065" y="715431"/>
                    <a:pt x="185267" y="709137"/>
                  </a:cubicBezTo>
                  <a:cubicBezTo>
                    <a:pt x="183888" y="704310"/>
                    <a:pt x="182092" y="699612"/>
                    <a:pt x="180505" y="694850"/>
                  </a:cubicBezTo>
                  <a:cubicBezTo>
                    <a:pt x="181141" y="692306"/>
                    <a:pt x="187296" y="665614"/>
                    <a:pt x="190030" y="661512"/>
                  </a:cubicBezTo>
                  <a:cubicBezTo>
                    <a:pt x="193766" y="655908"/>
                    <a:pt x="200005" y="652399"/>
                    <a:pt x="204317" y="647225"/>
                  </a:cubicBezTo>
                  <a:cubicBezTo>
                    <a:pt x="214574" y="634916"/>
                    <a:pt x="213832" y="632968"/>
                    <a:pt x="218605" y="618650"/>
                  </a:cubicBezTo>
                  <a:cubicBezTo>
                    <a:pt x="217017" y="602775"/>
                    <a:pt x="223115" y="584007"/>
                    <a:pt x="213842" y="571025"/>
                  </a:cubicBezTo>
                  <a:cubicBezTo>
                    <a:pt x="207730" y="562469"/>
                    <a:pt x="186562" y="597657"/>
                    <a:pt x="185267" y="599600"/>
                  </a:cubicBezTo>
                  <a:cubicBezTo>
                    <a:pt x="183680" y="604362"/>
                    <a:pt x="183290" y="609710"/>
                    <a:pt x="180505" y="613887"/>
                  </a:cubicBezTo>
                  <a:cubicBezTo>
                    <a:pt x="173171" y="624888"/>
                    <a:pt x="162472" y="630672"/>
                    <a:pt x="151930" y="637700"/>
                  </a:cubicBezTo>
                  <a:cubicBezTo>
                    <a:pt x="146365" y="646048"/>
                    <a:pt x="141919" y="659050"/>
                    <a:pt x="128117" y="656750"/>
                  </a:cubicBezTo>
                  <a:cubicBezTo>
                    <a:pt x="122471" y="655809"/>
                    <a:pt x="118592" y="650400"/>
                    <a:pt x="113830" y="647225"/>
                  </a:cubicBezTo>
                  <a:cubicBezTo>
                    <a:pt x="113077" y="643459"/>
                    <a:pt x="102823" y="609865"/>
                    <a:pt x="113830" y="604362"/>
                  </a:cubicBezTo>
                  <a:cubicBezTo>
                    <a:pt x="118949" y="601802"/>
                    <a:pt x="123355" y="610712"/>
                    <a:pt x="128117" y="613887"/>
                  </a:cubicBezTo>
                  <a:cubicBezTo>
                    <a:pt x="133280" y="603561"/>
                    <a:pt x="144559" y="592229"/>
                    <a:pt x="132880" y="580550"/>
                  </a:cubicBezTo>
                  <a:cubicBezTo>
                    <a:pt x="129330" y="577000"/>
                    <a:pt x="123355" y="577375"/>
                    <a:pt x="118592" y="575787"/>
                  </a:cubicBezTo>
                  <a:cubicBezTo>
                    <a:pt x="126530" y="571025"/>
                    <a:pt x="135000" y="567054"/>
                    <a:pt x="142405" y="561500"/>
                  </a:cubicBezTo>
                  <a:cubicBezTo>
                    <a:pt x="147793" y="557459"/>
                    <a:pt x="150537" y="549947"/>
                    <a:pt x="156692" y="547212"/>
                  </a:cubicBezTo>
                  <a:cubicBezTo>
                    <a:pt x="165516" y="543290"/>
                    <a:pt x="175742" y="544037"/>
                    <a:pt x="185267" y="542450"/>
                  </a:cubicBezTo>
                  <a:cubicBezTo>
                    <a:pt x="190030" y="539275"/>
                    <a:pt x="194435" y="535485"/>
                    <a:pt x="199555" y="532925"/>
                  </a:cubicBezTo>
                  <a:cubicBezTo>
                    <a:pt x="204045" y="530680"/>
                    <a:pt x="209922" y="531298"/>
                    <a:pt x="213842" y="528162"/>
                  </a:cubicBezTo>
                  <a:cubicBezTo>
                    <a:pt x="218311" y="524586"/>
                    <a:pt x="220192" y="518637"/>
                    <a:pt x="223367" y="513875"/>
                  </a:cubicBezTo>
                  <a:cubicBezTo>
                    <a:pt x="218605" y="509112"/>
                    <a:pt x="215636" y="501130"/>
                    <a:pt x="209080" y="499587"/>
                  </a:cubicBezTo>
                  <a:cubicBezTo>
                    <a:pt x="133148" y="481721"/>
                    <a:pt x="150409" y="518835"/>
                    <a:pt x="137642" y="480537"/>
                  </a:cubicBezTo>
                  <a:cubicBezTo>
                    <a:pt x="180612" y="469794"/>
                    <a:pt x="163323" y="475151"/>
                    <a:pt x="190030" y="466250"/>
                  </a:cubicBezTo>
                  <a:cubicBezTo>
                    <a:pt x="194792" y="463075"/>
                    <a:pt x="202191" y="462039"/>
                    <a:pt x="204317" y="456725"/>
                  </a:cubicBezTo>
                  <a:cubicBezTo>
                    <a:pt x="206181" y="452064"/>
                    <a:pt x="204456" y="443526"/>
                    <a:pt x="199555" y="442437"/>
                  </a:cubicBezTo>
                  <a:cubicBezTo>
                    <a:pt x="187061" y="439661"/>
                    <a:pt x="174155" y="445612"/>
                    <a:pt x="161455" y="447200"/>
                  </a:cubicBezTo>
                  <a:cubicBezTo>
                    <a:pt x="155105" y="450375"/>
                    <a:pt x="147425" y="451705"/>
                    <a:pt x="142405" y="456725"/>
                  </a:cubicBezTo>
                  <a:cubicBezTo>
                    <a:pt x="117003" y="482126"/>
                    <a:pt x="161455" y="463073"/>
                    <a:pt x="123355" y="475775"/>
                  </a:cubicBezTo>
                  <a:lnTo>
                    <a:pt x="80492" y="471012"/>
                  </a:lnTo>
                  <a:cubicBezTo>
                    <a:pt x="74715" y="466885"/>
                    <a:pt x="85582" y="457506"/>
                    <a:pt x="90017" y="451962"/>
                  </a:cubicBezTo>
                  <a:cubicBezTo>
                    <a:pt x="98432" y="441443"/>
                    <a:pt x="111120" y="434595"/>
                    <a:pt x="118592" y="423387"/>
                  </a:cubicBezTo>
                  <a:cubicBezTo>
                    <a:pt x="121767" y="418625"/>
                    <a:pt x="133236" y="411660"/>
                    <a:pt x="128117" y="409100"/>
                  </a:cubicBezTo>
                  <a:cubicBezTo>
                    <a:pt x="119480" y="404782"/>
                    <a:pt x="109067" y="412275"/>
                    <a:pt x="99542" y="413862"/>
                  </a:cubicBezTo>
                  <a:cubicBezTo>
                    <a:pt x="90484" y="419901"/>
                    <a:pt x="61937" y="443952"/>
                    <a:pt x="90017" y="394812"/>
                  </a:cubicBezTo>
                  <a:cubicBezTo>
                    <a:pt x="92508" y="390453"/>
                    <a:pt x="99542" y="391637"/>
                    <a:pt x="104305" y="390050"/>
                  </a:cubicBezTo>
                  <a:cubicBezTo>
                    <a:pt x="99542" y="386875"/>
                    <a:pt x="90017" y="386249"/>
                    <a:pt x="90017" y="380525"/>
                  </a:cubicBezTo>
                  <a:cubicBezTo>
                    <a:pt x="90017" y="372303"/>
                    <a:pt x="121319" y="366746"/>
                    <a:pt x="123355" y="366237"/>
                  </a:cubicBezTo>
                  <a:cubicBezTo>
                    <a:pt x="96059" y="325294"/>
                    <a:pt x="132405" y="373477"/>
                    <a:pt x="99542" y="347187"/>
                  </a:cubicBezTo>
                  <a:cubicBezTo>
                    <a:pt x="95073" y="343611"/>
                    <a:pt x="93192" y="337662"/>
                    <a:pt x="90017" y="332900"/>
                  </a:cubicBezTo>
                  <a:cubicBezTo>
                    <a:pt x="97955" y="329725"/>
                    <a:pt x="105536" y="325449"/>
                    <a:pt x="113830" y="323375"/>
                  </a:cubicBezTo>
                  <a:cubicBezTo>
                    <a:pt x="124720" y="320652"/>
                    <a:pt x="139981" y="327235"/>
                    <a:pt x="147167" y="318612"/>
                  </a:cubicBezTo>
                  <a:cubicBezTo>
                    <a:pt x="152640" y="312045"/>
                    <a:pt x="143115" y="301367"/>
                    <a:pt x="137642" y="294800"/>
                  </a:cubicBezTo>
                  <a:cubicBezTo>
                    <a:pt x="134428" y="290943"/>
                    <a:pt x="128255" y="291126"/>
                    <a:pt x="123355" y="290037"/>
                  </a:cubicBezTo>
                  <a:cubicBezTo>
                    <a:pt x="113929" y="287942"/>
                    <a:pt x="104305" y="286862"/>
                    <a:pt x="94780" y="285275"/>
                  </a:cubicBezTo>
                  <a:cubicBezTo>
                    <a:pt x="128208" y="251844"/>
                    <a:pt x="86391" y="287512"/>
                    <a:pt x="166217" y="266225"/>
                  </a:cubicBezTo>
                  <a:cubicBezTo>
                    <a:pt x="172725" y="264490"/>
                    <a:pt x="175331" y="256249"/>
                    <a:pt x="180505" y="251937"/>
                  </a:cubicBezTo>
                  <a:cubicBezTo>
                    <a:pt x="184902" y="248273"/>
                    <a:pt x="190030" y="245587"/>
                    <a:pt x="194792" y="242412"/>
                  </a:cubicBezTo>
                  <a:cubicBezTo>
                    <a:pt x="193205" y="223362"/>
                    <a:pt x="195652" y="203533"/>
                    <a:pt x="190030" y="185262"/>
                  </a:cubicBezTo>
                  <a:cubicBezTo>
                    <a:pt x="188554" y="180464"/>
                    <a:pt x="179292" y="176950"/>
                    <a:pt x="175742" y="180500"/>
                  </a:cubicBezTo>
                  <a:cubicBezTo>
                    <a:pt x="168642" y="187600"/>
                    <a:pt x="166217" y="209075"/>
                    <a:pt x="166217" y="209075"/>
                  </a:cubicBezTo>
                  <a:cubicBezTo>
                    <a:pt x="158280" y="207487"/>
                    <a:pt x="150258" y="206275"/>
                    <a:pt x="142405" y="204312"/>
                  </a:cubicBezTo>
                  <a:cubicBezTo>
                    <a:pt x="137535" y="203094"/>
                    <a:pt x="130902" y="195373"/>
                    <a:pt x="128117" y="199550"/>
                  </a:cubicBezTo>
                  <a:cubicBezTo>
                    <a:pt x="124486" y="204996"/>
                    <a:pt x="131292" y="212250"/>
                    <a:pt x="132880" y="218600"/>
                  </a:cubicBezTo>
                  <a:cubicBezTo>
                    <a:pt x="113020" y="231840"/>
                    <a:pt x="96670" y="247058"/>
                    <a:pt x="66205" y="223362"/>
                  </a:cubicBezTo>
                  <a:cubicBezTo>
                    <a:pt x="35181" y="199231"/>
                    <a:pt x="93774" y="190277"/>
                    <a:pt x="94780" y="190025"/>
                  </a:cubicBezTo>
                  <a:cubicBezTo>
                    <a:pt x="99927" y="169435"/>
                    <a:pt x="93986" y="189231"/>
                    <a:pt x="99542" y="180500"/>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 name="Freeform 12"/>
          <p:cNvSpPr/>
          <p:nvPr/>
        </p:nvSpPr>
        <p:spPr>
          <a:xfrm>
            <a:off x="6289675" y="3698875"/>
            <a:ext cx="1187450" cy="839788"/>
          </a:xfrm>
          <a:custGeom>
            <a:avLst/>
            <a:gdLst>
              <a:gd name="connsiteX0" fmla="*/ 453728 w 1187153"/>
              <a:gd name="connsiteY0" fmla="*/ 134592 h 839442"/>
              <a:gd name="connsiteX1" fmla="*/ 382291 w 1187153"/>
              <a:gd name="connsiteY1" fmla="*/ 125067 h 839442"/>
              <a:gd name="connsiteX2" fmla="*/ 368003 w 1187153"/>
              <a:gd name="connsiteY2" fmla="*/ 120304 h 839442"/>
              <a:gd name="connsiteX3" fmla="*/ 344191 w 1187153"/>
              <a:gd name="connsiteY3" fmla="*/ 115542 h 839442"/>
              <a:gd name="connsiteX4" fmla="*/ 248941 w 1187153"/>
              <a:gd name="connsiteY4" fmla="*/ 96492 h 839442"/>
              <a:gd name="connsiteX5" fmla="*/ 229891 w 1187153"/>
              <a:gd name="connsiteY5" fmla="*/ 82204 h 839442"/>
              <a:gd name="connsiteX6" fmla="*/ 215603 w 1187153"/>
              <a:gd name="connsiteY6" fmla="*/ 72679 h 839442"/>
              <a:gd name="connsiteX7" fmla="*/ 125116 w 1187153"/>
              <a:gd name="connsiteY7" fmla="*/ 63154 h 839442"/>
              <a:gd name="connsiteX8" fmla="*/ 115591 w 1187153"/>
              <a:gd name="connsiteY8" fmla="*/ 48867 h 839442"/>
              <a:gd name="connsiteX9" fmla="*/ 125116 w 1187153"/>
              <a:gd name="connsiteY9" fmla="*/ 10767 h 839442"/>
              <a:gd name="connsiteX10" fmla="*/ 110828 w 1187153"/>
              <a:gd name="connsiteY10" fmla="*/ 1242 h 839442"/>
              <a:gd name="connsiteX11" fmla="*/ 82253 w 1187153"/>
              <a:gd name="connsiteY11" fmla="*/ 20292 h 839442"/>
              <a:gd name="connsiteX12" fmla="*/ 67966 w 1187153"/>
              <a:gd name="connsiteY12" fmla="*/ 15529 h 839442"/>
              <a:gd name="connsiteX13" fmla="*/ 44153 w 1187153"/>
              <a:gd name="connsiteY13" fmla="*/ 53629 h 839442"/>
              <a:gd name="connsiteX14" fmla="*/ 29866 w 1187153"/>
              <a:gd name="connsiteY14" fmla="*/ 63154 h 839442"/>
              <a:gd name="connsiteX15" fmla="*/ 10816 w 1187153"/>
              <a:gd name="connsiteY15" fmla="*/ 120304 h 839442"/>
              <a:gd name="connsiteX16" fmla="*/ 6053 w 1187153"/>
              <a:gd name="connsiteY16" fmla="*/ 134592 h 839442"/>
              <a:gd name="connsiteX17" fmla="*/ 1291 w 1187153"/>
              <a:gd name="connsiteY17" fmla="*/ 148879 h 839442"/>
              <a:gd name="connsiteX18" fmla="*/ 6053 w 1187153"/>
              <a:gd name="connsiteY18" fmla="*/ 358429 h 839442"/>
              <a:gd name="connsiteX19" fmla="*/ 20341 w 1187153"/>
              <a:gd name="connsiteY19" fmla="*/ 367954 h 839442"/>
              <a:gd name="connsiteX20" fmla="*/ 34628 w 1187153"/>
              <a:gd name="connsiteY20" fmla="*/ 382242 h 839442"/>
              <a:gd name="connsiteX21" fmla="*/ 67966 w 1187153"/>
              <a:gd name="connsiteY21" fmla="*/ 391767 h 839442"/>
              <a:gd name="connsiteX22" fmla="*/ 110828 w 1187153"/>
              <a:gd name="connsiteY22" fmla="*/ 410817 h 839442"/>
              <a:gd name="connsiteX23" fmla="*/ 153691 w 1187153"/>
              <a:gd name="connsiteY23" fmla="*/ 420342 h 839442"/>
              <a:gd name="connsiteX24" fmla="*/ 163216 w 1187153"/>
              <a:gd name="connsiteY24" fmla="*/ 434629 h 839442"/>
              <a:gd name="connsiteX25" fmla="*/ 191791 w 1187153"/>
              <a:gd name="connsiteY25" fmla="*/ 448917 h 839442"/>
              <a:gd name="connsiteX26" fmla="*/ 206078 w 1187153"/>
              <a:gd name="connsiteY26" fmla="*/ 506067 h 839442"/>
              <a:gd name="connsiteX27" fmla="*/ 234653 w 1187153"/>
              <a:gd name="connsiteY27" fmla="*/ 525117 h 839442"/>
              <a:gd name="connsiteX28" fmla="*/ 248941 w 1187153"/>
              <a:gd name="connsiteY28" fmla="*/ 534642 h 839442"/>
              <a:gd name="connsiteX29" fmla="*/ 267991 w 1187153"/>
              <a:gd name="connsiteY29" fmla="*/ 558454 h 839442"/>
              <a:gd name="connsiteX30" fmla="*/ 272753 w 1187153"/>
              <a:gd name="connsiteY30" fmla="*/ 572742 h 839442"/>
              <a:gd name="connsiteX31" fmla="*/ 277516 w 1187153"/>
              <a:gd name="connsiteY31" fmla="*/ 620367 h 839442"/>
              <a:gd name="connsiteX32" fmla="*/ 282278 w 1187153"/>
              <a:gd name="connsiteY32" fmla="*/ 634654 h 839442"/>
              <a:gd name="connsiteX33" fmla="*/ 287041 w 1187153"/>
              <a:gd name="connsiteY33" fmla="*/ 658467 h 839442"/>
              <a:gd name="connsiteX34" fmla="*/ 291803 w 1187153"/>
              <a:gd name="connsiteY34" fmla="*/ 672754 h 839442"/>
              <a:gd name="connsiteX35" fmla="*/ 296566 w 1187153"/>
              <a:gd name="connsiteY35" fmla="*/ 696567 h 839442"/>
              <a:gd name="connsiteX36" fmla="*/ 325141 w 1187153"/>
              <a:gd name="connsiteY36" fmla="*/ 729904 h 839442"/>
              <a:gd name="connsiteX37" fmla="*/ 339428 w 1187153"/>
              <a:gd name="connsiteY37" fmla="*/ 748954 h 839442"/>
              <a:gd name="connsiteX38" fmla="*/ 372766 w 1187153"/>
              <a:gd name="connsiteY38" fmla="*/ 768004 h 839442"/>
              <a:gd name="connsiteX39" fmla="*/ 387053 w 1187153"/>
              <a:gd name="connsiteY39" fmla="*/ 777529 h 839442"/>
              <a:gd name="connsiteX40" fmla="*/ 391816 w 1187153"/>
              <a:gd name="connsiteY40" fmla="*/ 815629 h 839442"/>
              <a:gd name="connsiteX41" fmla="*/ 406103 w 1187153"/>
              <a:gd name="connsiteY41" fmla="*/ 825154 h 839442"/>
              <a:gd name="connsiteX42" fmla="*/ 415628 w 1187153"/>
              <a:gd name="connsiteY42" fmla="*/ 839442 h 839442"/>
              <a:gd name="connsiteX43" fmla="*/ 429916 w 1187153"/>
              <a:gd name="connsiteY43" fmla="*/ 834679 h 839442"/>
              <a:gd name="connsiteX44" fmla="*/ 444203 w 1187153"/>
              <a:gd name="connsiteY44" fmla="*/ 796579 h 839442"/>
              <a:gd name="connsiteX45" fmla="*/ 448966 w 1187153"/>
              <a:gd name="connsiteY45" fmla="*/ 782292 h 839442"/>
              <a:gd name="connsiteX46" fmla="*/ 463253 w 1187153"/>
              <a:gd name="connsiteY46" fmla="*/ 768004 h 839442"/>
              <a:gd name="connsiteX47" fmla="*/ 468016 w 1187153"/>
              <a:gd name="connsiteY47" fmla="*/ 687042 h 839442"/>
              <a:gd name="connsiteX48" fmla="*/ 487066 w 1187153"/>
              <a:gd name="connsiteY48" fmla="*/ 658467 h 839442"/>
              <a:gd name="connsiteX49" fmla="*/ 491828 w 1187153"/>
              <a:gd name="connsiteY49" fmla="*/ 625129 h 839442"/>
              <a:gd name="connsiteX50" fmla="*/ 520403 w 1187153"/>
              <a:gd name="connsiteY50" fmla="*/ 606079 h 839442"/>
              <a:gd name="connsiteX51" fmla="*/ 525166 w 1187153"/>
              <a:gd name="connsiteY51" fmla="*/ 591792 h 839442"/>
              <a:gd name="connsiteX52" fmla="*/ 558503 w 1187153"/>
              <a:gd name="connsiteY52" fmla="*/ 582267 h 839442"/>
              <a:gd name="connsiteX53" fmla="*/ 625178 w 1187153"/>
              <a:gd name="connsiteY53" fmla="*/ 587029 h 839442"/>
              <a:gd name="connsiteX54" fmla="*/ 629941 w 1187153"/>
              <a:gd name="connsiteY54" fmla="*/ 601317 h 839442"/>
              <a:gd name="connsiteX55" fmla="*/ 634703 w 1187153"/>
              <a:gd name="connsiteY55" fmla="*/ 634654 h 839442"/>
              <a:gd name="connsiteX56" fmla="*/ 668041 w 1187153"/>
              <a:gd name="connsiteY56" fmla="*/ 648942 h 839442"/>
              <a:gd name="connsiteX57" fmla="*/ 682328 w 1187153"/>
              <a:gd name="connsiteY57" fmla="*/ 810867 h 839442"/>
              <a:gd name="connsiteX58" fmla="*/ 696616 w 1187153"/>
              <a:gd name="connsiteY58" fmla="*/ 815629 h 839442"/>
              <a:gd name="connsiteX59" fmla="*/ 715666 w 1187153"/>
              <a:gd name="connsiteY59" fmla="*/ 820392 h 839442"/>
              <a:gd name="connsiteX60" fmla="*/ 725191 w 1187153"/>
              <a:gd name="connsiteY60" fmla="*/ 834679 h 839442"/>
              <a:gd name="connsiteX61" fmla="*/ 763291 w 1187153"/>
              <a:gd name="connsiteY61" fmla="*/ 825154 h 839442"/>
              <a:gd name="connsiteX62" fmla="*/ 787103 w 1187153"/>
              <a:gd name="connsiteY62" fmla="*/ 796579 h 839442"/>
              <a:gd name="connsiteX63" fmla="*/ 815678 w 1187153"/>
              <a:gd name="connsiteY63" fmla="*/ 777529 h 839442"/>
              <a:gd name="connsiteX64" fmla="*/ 820441 w 1187153"/>
              <a:gd name="connsiteY64" fmla="*/ 763242 h 839442"/>
              <a:gd name="connsiteX65" fmla="*/ 839491 w 1187153"/>
              <a:gd name="connsiteY65" fmla="*/ 734667 h 839442"/>
              <a:gd name="connsiteX66" fmla="*/ 853778 w 1187153"/>
              <a:gd name="connsiteY66" fmla="*/ 677517 h 839442"/>
              <a:gd name="connsiteX67" fmla="*/ 882353 w 1187153"/>
              <a:gd name="connsiteY67" fmla="*/ 648942 h 839442"/>
              <a:gd name="connsiteX68" fmla="*/ 910928 w 1187153"/>
              <a:gd name="connsiteY68" fmla="*/ 591792 h 839442"/>
              <a:gd name="connsiteX69" fmla="*/ 920453 w 1187153"/>
              <a:gd name="connsiteY69" fmla="*/ 577504 h 839442"/>
              <a:gd name="connsiteX70" fmla="*/ 949028 w 1187153"/>
              <a:gd name="connsiteY70" fmla="*/ 572742 h 839442"/>
              <a:gd name="connsiteX71" fmla="*/ 953791 w 1187153"/>
              <a:gd name="connsiteY71" fmla="*/ 558454 h 839442"/>
              <a:gd name="connsiteX72" fmla="*/ 968078 w 1187153"/>
              <a:gd name="connsiteY72" fmla="*/ 553692 h 839442"/>
              <a:gd name="connsiteX73" fmla="*/ 1010941 w 1187153"/>
              <a:gd name="connsiteY73" fmla="*/ 548929 h 839442"/>
              <a:gd name="connsiteX74" fmla="*/ 1029991 w 1187153"/>
              <a:gd name="connsiteY74" fmla="*/ 491779 h 839442"/>
              <a:gd name="connsiteX75" fmla="*/ 1058566 w 1187153"/>
              <a:gd name="connsiteY75" fmla="*/ 477492 h 839442"/>
              <a:gd name="connsiteX76" fmla="*/ 1087141 w 1187153"/>
              <a:gd name="connsiteY76" fmla="*/ 458442 h 839442"/>
              <a:gd name="connsiteX77" fmla="*/ 1101428 w 1187153"/>
              <a:gd name="connsiteY77" fmla="*/ 448917 h 839442"/>
              <a:gd name="connsiteX78" fmla="*/ 1130003 w 1187153"/>
              <a:gd name="connsiteY78" fmla="*/ 439392 h 839442"/>
              <a:gd name="connsiteX79" fmla="*/ 1144291 w 1187153"/>
              <a:gd name="connsiteY79" fmla="*/ 434629 h 839442"/>
              <a:gd name="connsiteX80" fmla="*/ 1172866 w 1187153"/>
              <a:gd name="connsiteY80" fmla="*/ 415579 h 839442"/>
              <a:gd name="connsiteX81" fmla="*/ 1187153 w 1187153"/>
              <a:gd name="connsiteY81" fmla="*/ 387004 h 839442"/>
              <a:gd name="connsiteX82" fmla="*/ 1182391 w 1187153"/>
              <a:gd name="connsiteY82" fmla="*/ 134592 h 839442"/>
              <a:gd name="connsiteX83" fmla="*/ 1172866 w 1187153"/>
              <a:gd name="connsiteY83" fmla="*/ 106017 h 839442"/>
              <a:gd name="connsiteX84" fmla="*/ 1149053 w 1187153"/>
              <a:gd name="connsiteY84" fmla="*/ 58392 h 839442"/>
              <a:gd name="connsiteX85" fmla="*/ 1134766 w 1187153"/>
              <a:gd name="connsiteY85" fmla="*/ 53629 h 839442"/>
              <a:gd name="connsiteX86" fmla="*/ 1087141 w 1187153"/>
              <a:gd name="connsiteY86" fmla="*/ 29817 h 839442"/>
              <a:gd name="connsiteX87" fmla="*/ 1072853 w 1187153"/>
              <a:gd name="connsiteY87" fmla="*/ 25054 h 839442"/>
              <a:gd name="connsiteX88" fmla="*/ 1020466 w 1187153"/>
              <a:gd name="connsiteY88" fmla="*/ 29817 h 839442"/>
              <a:gd name="connsiteX89" fmla="*/ 1006178 w 1187153"/>
              <a:gd name="connsiteY89" fmla="*/ 39342 h 839442"/>
              <a:gd name="connsiteX90" fmla="*/ 963316 w 1187153"/>
              <a:gd name="connsiteY90" fmla="*/ 58392 h 839442"/>
              <a:gd name="connsiteX91" fmla="*/ 953791 w 1187153"/>
              <a:gd name="connsiteY91" fmla="*/ 72679 h 839442"/>
              <a:gd name="connsiteX92" fmla="*/ 949028 w 1187153"/>
              <a:gd name="connsiteY92" fmla="*/ 86967 h 839442"/>
              <a:gd name="connsiteX93" fmla="*/ 934741 w 1187153"/>
              <a:gd name="connsiteY93" fmla="*/ 91729 h 839442"/>
              <a:gd name="connsiteX94" fmla="*/ 920453 w 1187153"/>
              <a:gd name="connsiteY94" fmla="*/ 82204 h 839442"/>
              <a:gd name="connsiteX95" fmla="*/ 906166 w 1187153"/>
              <a:gd name="connsiteY95" fmla="*/ 91729 h 839442"/>
              <a:gd name="connsiteX96" fmla="*/ 891878 w 1187153"/>
              <a:gd name="connsiteY96" fmla="*/ 96492 h 839442"/>
              <a:gd name="connsiteX97" fmla="*/ 834728 w 1187153"/>
              <a:gd name="connsiteY97" fmla="*/ 101254 h 839442"/>
              <a:gd name="connsiteX98" fmla="*/ 763291 w 1187153"/>
              <a:gd name="connsiteY98" fmla="*/ 125067 h 839442"/>
              <a:gd name="connsiteX99" fmla="*/ 749003 w 1187153"/>
              <a:gd name="connsiteY99" fmla="*/ 139354 h 839442"/>
              <a:gd name="connsiteX100" fmla="*/ 734716 w 1187153"/>
              <a:gd name="connsiteY100" fmla="*/ 144117 h 839442"/>
              <a:gd name="connsiteX101" fmla="*/ 644228 w 1187153"/>
              <a:gd name="connsiteY101" fmla="*/ 139354 h 839442"/>
              <a:gd name="connsiteX102" fmla="*/ 620416 w 1187153"/>
              <a:gd name="connsiteY102" fmla="*/ 144117 h 839442"/>
              <a:gd name="connsiteX103" fmla="*/ 610891 w 1187153"/>
              <a:gd name="connsiteY103" fmla="*/ 158404 h 839442"/>
              <a:gd name="connsiteX104" fmla="*/ 582316 w 1187153"/>
              <a:gd name="connsiteY104" fmla="*/ 182217 h 839442"/>
              <a:gd name="connsiteX105" fmla="*/ 568028 w 1187153"/>
              <a:gd name="connsiteY105" fmla="*/ 167929 h 839442"/>
              <a:gd name="connsiteX106" fmla="*/ 563266 w 1187153"/>
              <a:gd name="connsiteY106" fmla="*/ 153642 h 839442"/>
              <a:gd name="connsiteX107" fmla="*/ 548978 w 1187153"/>
              <a:gd name="connsiteY107" fmla="*/ 148879 h 839442"/>
              <a:gd name="connsiteX108" fmla="*/ 525166 w 1187153"/>
              <a:gd name="connsiteY108" fmla="*/ 172692 h 839442"/>
              <a:gd name="connsiteX109" fmla="*/ 501353 w 1187153"/>
              <a:gd name="connsiteY109" fmla="*/ 167929 h 839442"/>
              <a:gd name="connsiteX110" fmla="*/ 487066 w 1187153"/>
              <a:gd name="connsiteY110" fmla="*/ 158404 h 839442"/>
              <a:gd name="connsiteX111" fmla="*/ 458491 w 1187153"/>
              <a:gd name="connsiteY111" fmla="*/ 139354 h 839442"/>
              <a:gd name="connsiteX112" fmla="*/ 453728 w 1187153"/>
              <a:gd name="connsiteY112" fmla="*/ 134592 h 83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87153" h="839442">
                <a:moveTo>
                  <a:pt x="453728" y="134592"/>
                </a:moveTo>
                <a:cubicBezTo>
                  <a:pt x="441028" y="132211"/>
                  <a:pt x="405987" y="129017"/>
                  <a:pt x="382291" y="125067"/>
                </a:cubicBezTo>
                <a:cubicBezTo>
                  <a:pt x="377339" y="124242"/>
                  <a:pt x="372873" y="121522"/>
                  <a:pt x="368003" y="120304"/>
                </a:cubicBezTo>
                <a:cubicBezTo>
                  <a:pt x="360150" y="118341"/>
                  <a:pt x="352128" y="117129"/>
                  <a:pt x="344191" y="115542"/>
                </a:cubicBezTo>
                <a:cubicBezTo>
                  <a:pt x="302163" y="87524"/>
                  <a:pt x="359942" y="122922"/>
                  <a:pt x="248941" y="96492"/>
                </a:cubicBezTo>
                <a:cubicBezTo>
                  <a:pt x="241219" y="94653"/>
                  <a:pt x="236350" y="86818"/>
                  <a:pt x="229891" y="82204"/>
                </a:cubicBezTo>
                <a:cubicBezTo>
                  <a:pt x="225233" y="78877"/>
                  <a:pt x="220963" y="74689"/>
                  <a:pt x="215603" y="72679"/>
                </a:cubicBezTo>
                <a:cubicBezTo>
                  <a:pt x="196267" y="65428"/>
                  <a:pt x="127402" y="63317"/>
                  <a:pt x="125116" y="63154"/>
                </a:cubicBezTo>
                <a:cubicBezTo>
                  <a:pt x="121941" y="58392"/>
                  <a:pt x="116301" y="54546"/>
                  <a:pt x="115591" y="48867"/>
                </a:cubicBezTo>
                <a:cubicBezTo>
                  <a:pt x="114546" y="40504"/>
                  <a:pt x="122005" y="20099"/>
                  <a:pt x="125116" y="10767"/>
                </a:cubicBezTo>
                <a:cubicBezTo>
                  <a:pt x="120353" y="7592"/>
                  <a:pt x="116416" y="0"/>
                  <a:pt x="110828" y="1242"/>
                </a:cubicBezTo>
                <a:cubicBezTo>
                  <a:pt x="99653" y="3725"/>
                  <a:pt x="82253" y="20292"/>
                  <a:pt x="82253" y="20292"/>
                </a:cubicBezTo>
                <a:cubicBezTo>
                  <a:pt x="77491" y="18704"/>
                  <a:pt x="72918" y="14704"/>
                  <a:pt x="67966" y="15529"/>
                </a:cubicBezTo>
                <a:cubicBezTo>
                  <a:pt x="37810" y="20554"/>
                  <a:pt x="68668" y="37285"/>
                  <a:pt x="44153" y="53629"/>
                </a:cubicBezTo>
                <a:lnTo>
                  <a:pt x="29866" y="63154"/>
                </a:lnTo>
                <a:lnTo>
                  <a:pt x="10816" y="120304"/>
                </a:lnTo>
                <a:lnTo>
                  <a:pt x="6053" y="134592"/>
                </a:lnTo>
                <a:lnTo>
                  <a:pt x="1291" y="148879"/>
                </a:lnTo>
                <a:cubicBezTo>
                  <a:pt x="2878" y="218729"/>
                  <a:pt x="0" y="288824"/>
                  <a:pt x="6053" y="358429"/>
                </a:cubicBezTo>
                <a:cubicBezTo>
                  <a:pt x="6549" y="364131"/>
                  <a:pt x="15944" y="364290"/>
                  <a:pt x="20341" y="367954"/>
                </a:cubicBezTo>
                <a:cubicBezTo>
                  <a:pt x="25515" y="372266"/>
                  <a:pt x="29024" y="378506"/>
                  <a:pt x="34628" y="382242"/>
                </a:cubicBezTo>
                <a:cubicBezTo>
                  <a:pt x="38989" y="385150"/>
                  <a:pt x="65085" y="390903"/>
                  <a:pt x="67966" y="391767"/>
                </a:cubicBezTo>
                <a:cubicBezTo>
                  <a:pt x="166725" y="421396"/>
                  <a:pt x="51273" y="385294"/>
                  <a:pt x="110828" y="410817"/>
                </a:cubicBezTo>
                <a:cubicBezTo>
                  <a:pt x="116709" y="413337"/>
                  <a:pt x="149459" y="419496"/>
                  <a:pt x="153691" y="420342"/>
                </a:cubicBezTo>
                <a:cubicBezTo>
                  <a:pt x="156866" y="425104"/>
                  <a:pt x="159169" y="430582"/>
                  <a:pt x="163216" y="434629"/>
                </a:cubicBezTo>
                <a:cubicBezTo>
                  <a:pt x="172448" y="443861"/>
                  <a:pt x="180170" y="445043"/>
                  <a:pt x="191791" y="448917"/>
                </a:cubicBezTo>
                <a:cubicBezTo>
                  <a:pt x="193507" y="462645"/>
                  <a:pt x="193007" y="492996"/>
                  <a:pt x="206078" y="506067"/>
                </a:cubicBezTo>
                <a:cubicBezTo>
                  <a:pt x="214173" y="514162"/>
                  <a:pt x="225128" y="518767"/>
                  <a:pt x="234653" y="525117"/>
                </a:cubicBezTo>
                <a:lnTo>
                  <a:pt x="248941" y="534642"/>
                </a:lnTo>
                <a:cubicBezTo>
                  <a:pt x="260911" y="570554"/>
                  <a:pt x="243371" y="527679"/>
                  <a:pt x="267991" y="558454"/>
                </a:cubicBezTo>
                <a:cubicBezTo>
                  <a:pt x="271127" y="562374"/>
                  <a:pt x="271166" y="567979"/>
                  <a:pt x="272753" y="572742"/>
                </a:cubicBezTo>
                <a:cubicBezTo>
                  <a:pt x="274341" y="588617"/>
                  <a:pt x="275090" y="604598"/>
                  <a:pt x="277516" y="620367"/>
                </a:cubicBezTo>
                <a:cubicBezTo>
                  <a:pt x="278279" y="625329"/>
                  <a:pt x="281060" y="629784"/>
                  <a:pt x="282278" y="634654"/>
                </a:cubicBezTo>
                <a:cubicBezTo>
                  <a:pt x="284241" y="642507"/>
                  <a:pt x="285078" y="650614"/>
                  <a:pt x="287041" y="658467"/>
                </a:cubicBezTo>
                <a:cubicBezTo>
                  <a:pt x="288259" y="663337"/>
                  <a:pt x="290585" y="667884"/>
                  <a:pt x="291803" y="672754"/>
                </a:cubicBezTo>
                <a:cubicBezTo>
                  <a:pt x="293766" y="680607"/>
                  <a:pt x="293278" y="689170"/>
                  <a:pt x="296566" y="696567"/>
                </a:cubicBezTo>
                <a:cubicBezTo>
                  <a:pt x="302996" y="711034"/>
                  <a:pt x="315336" y="718465"/>
                  <a:pt x="325141" y="729904"/>
                </a:cubicBezTo>
                <a:cubicBezTo>
                  <a:pt x="330307" y="735930"/>
                  <a:pt x="333815" y="743341"/>
                  <a:pt x="339428" y="748954"/>
                </a:cubicBezTo>
                <a:cubicBezTo>
                  <a:pt x="347163" y="756689"/>
                  <a:pt x="364051" y="763024"/>
                  <a:pt x="372766" y="768004"/>
                </a:cubicBezTo>
                <a:cubicBezTo>
                  <a:pt x="377736" y="770844"/>
                  <a:pt x="382291" y="774354"/>
                  <a:pt x="387053" y="777529"/>
                </a:cubicBezTo>
                <a:cubicBezTo>
                  <a:pt x="388641" y="790229"/>
                  <a:pt x="387063" y="803746"/>
                  <a:pt x="391816" y="815629"/>
                </a:cubicBezTo>
                <a:cubicBezTo>
                  <a:pt x="393942" y="820943"/>
                  <a:pt x="402056" y="821107"/>
                  <a:pt x="406103" y="825154"/>
                </a:cubicBezTo>
                <a:cubicBezTo>
                  <a:pt x="410150" y="829202"/>
                  <a:pt x="412453" y="834679"/>
                  <a:pt x="415628" y="839442"/>
                </a:cubicBezTo>
                <a:cubicBezTo>
                  <a:pt x="420391" y="837854"/>
                  <a:pt x="425996" y="837815"/>
                  <a:pt x="429916" y="834679"/>
                </a:cubicBezTo>
                <a:cubicBezTo>
                  <a:pt x="442167" y="824879"/>
                  <a:pt x="440814" y="810134"/>
                  <a:pt x="444203" y="796579"/>
                </a:cubicBezTo>
                <a:cubicBezTo>
                  <a:pt x="445421" y="791709"/>
                  <a:pt x="446181" y="786469"/>
                  <a:pt x="448966" y="782292"/>
                </a:cubicBezTo>
                <a:cubicBezTo>
                  <a:pt x="452702" y="776688"/>
                  <a:pt x="458491" y="772767"/>
                  <a:pt x="463253" y="768004"/>
                </a:cubicBezTo>
                <a:cubicBezTo>
                  <a:pt x="464841" y="741017"/>
                  <a:pt x="462273" y="713459"/>
                  <a:pt x="468016" y="687042"/>
                </a:cubicBezTo>
                <a:cubicBezTo>
                  <a:pt x="470448" y="675856"/>
                  <a:pt x="487066" y="658467"/>
                  <a:pt x="487066" y="658467"/>
                </a:cubicBezTo>
                <a:cubicBezTo>
                  <a:pt x="488653" y="647354"/>
                  <a:pt x="485801" y="634600"/>
                  <a:pt x="491828" y="625129"/>
                </a:cubicBezTo>
                <a:cubicBezTo>
                  <a:pt x="497974" y="615471"/>
                  <a:pt x="520403" y="606079"/>
                  <a:pt x="520403" y="606079"/>
                </a:cubicBezTo>
                <a:cubicBezTo>
                  <a:pt x="521991" y="601317"/>
                  <a:pt x="521616" y="595342"/>
                  <a:pt x="525166" y="591792"/>
                </a:cubicBezTo>
                <a:cubicBezTo>
                  <a:pt x="527445" y="589513"/>
                  <a:pt x="558335" y="582309"/>
                  <a:pt x="558503" y="582267"/>
                </a:cubicBezTo>
                <a:cubicBezTo>
                  <a:pt x="580728" y="583854"/>
                  <a:pt x="603649" y="581288"/>
                  <a:pt x="625178" y="587029"/>
                </a:cubicBezTo>
                <a:cubicBezTo>
                  <a:pt x="630029" y="588323"/>
                  <a:pt x="628956" y="596394"/>
                  <a:pt x="629941" y="601317"/>
                </a:cubicBezTo>
                <a:cubicBezTo>
                  <a:pt x="632142" y="612324"/>
                  <a:pt x="629252" y="624841"/>
                  <a:pt x="634703" y="634654"/>
                </a:cubicBezTo>
                <a:cubicBezTo>
                  <a:pt x="637378" y="639468"/>
                  <a:pt x="661773" y="646852"/>
                  <a:pt x="668041" y="648942"/>
                </a:cubicBezTo>
                <a:cubicBezTo>
                  <a:pt x="706914" y="707250"/>
                  <a:pt x="659876" y="631251"/>
                  <a:pt x="682328" y="810867"/>
                </a:cubicBezTo>
                <a:cubicBezTo>
                  <a:pt x="682951" y="815848"/>
                  <a:pt x="691789" y="814250"/>
                  <a:pt x="696616" y="815629"/>
                </a:cubicBezTo>
                <a:cubicBezTo>
                  <a:pt x="702910" y="817427"/>
                  <a:pt x="709316" y="818804"/>
                  <a:pt x="715666" y="820392"/>
                </a:cubicBezTo>
                <a:cubicBezTo>
                  <a:pt x="718841" y="825154"/>
                  <a:pt x="719688" y="833107"/>
                  <a:pt x="725191" y="834679"/>
                </a:cubicBezTo>
                <a:cubicBezTo>
                  <a:pt x="731382" y="836448"/>
                  <a:pt x="755306" y="827816"/>
                  <a:pt x="763291" y="825154"/>
                </a:cubicBezTo>
                <a:cubicBezTo>
                  <a:pt x="770450" y="796515"/>
                  <a:pt x="761466" y="811961"/>
                  <a:pt x="787103" y="796579"/>
                </a:cubicBezTo>
                <a:cubicBezTo>
                  <a:pt x="796919" y="790689"/>
                  <a:pt x="815678" y="777529"/>
                  <a:pt x="815678" y="777529"/>
                </a:cubicBezTo>
                <a:cubicBezTo>
                  <a:pt x="817266" y="772767"/>
                  <a:pt x="818003" y="767630"/>
                  <a:pt x="820441" y="763242"/>
                </a:cubicBezTo>
                <a:cubicBezTo>
                  <a:pt x="826001" y="753235"/>
                  <a:pt x="839491" y="734667"/>
                  <a:pt x="839491" y="734667"/>
                </a:cubicBezTo>
                <a:cubicBezTo>
                  <a:pt x="842793" y="704949"/>
                  <a:pt x="837112" y="696266"/>
                  <a:pt x="853778" y="677517"/>
                </a:cubicBezTo>
                <a:cubicBezTo>
                  <a:pt x="862727" y="667449"/>
                  <a:pt x="882353" y="648942"/>
                  <a:pt x="882353" y="648942"/>
                </a:cubicBezTo>
                <a:cubicBezTo>
                  <a:pt x="895498" y="609506"/>
                  <a:pt x="886308" y="628722"/>
                  <a:pt x="910928" y="591792"/>
                </a:cubicBezTo>
                <a:cubicBezTo>
                  <a:pt x="914103" y="587029"/>
                  <a:pt x="914807" y="578445"/>
                  <a:pt x="920453" y="577504"/>
                </a:cubicBezTo>
                <a:lnTo>
                  <a:pt x="949028" y="572742"/>
                </a:lnTo>
                <a:cubicBezTo>
                  <a:pt x="950616" y="567979"/>
                  <a:pt x="950241" y="562004"/>
                  <a:pt x="953791" y="558454"/>
                </a:cubicBezTo>
                <a:cubicBezTo>
                  <a:pt x="957341" y="554904"/>
                  <a:pt x="963126" y="554517"/>
                  <a:pt x="968078" y="553692"/>
                </a:cubicBezTo>
                <a:cubicBezTo>
                  <a:pt x="982258" y="551329"/>
                  <a:pt x="996653" y="550517"/>
                  <a:pt x="1010941" y="548929"/>
                </a:cubicBezTo>
                <a:cubicBezTo>
                  <a:pt x="1044241" y="526728"/>
                  <a:pt x="1008663" y="555763"/>
                  <a:pt x="1029991" y="491779"/>
                </a:cubicBezTo>
                <a:cubicBezTo>
                  <a:pt x="1032299" y="484854"/>
                  <a:pt x="1053018" y="479341"/>
                  <a:pt x="1058566" y="477492"/>
                </a:cubicBezTo>
                <a:lnTo>
                  <a:pt x="1087141" y="458442"/>
                </a:lnTo>
                <a:cubicBezTo>
                  <a:pt x="1091903" y="455267"/>
                  <a:pt x="1095998" y="450727"/>
                  <a:pt x="1101428" y="448917"/>
                </a:cubicBezTo>
                <a:lnTo>
                  <a:pt x="1130003" y="439392"/>
                </a:lnTo>
                <a:cubicBezTo>
                  <a:pt x="1134766" y="437804"/>
                  <a:pt x="1140114" y="437414"/>
                  <a:pt x="1144291" y="434629"/>
                </a:cubicBezTo>
                <a:lnTo>
                  <a:pt x="1172866" y="415579"/>
                </a:lnTo>
                <a:cubicBezTo>
                  <a:pt x="1177683" y="408353"/>
                  <a:pt x="1187153" y="396865"/>
                  <a:pt x="1187153" y="387004"/>
                </a:cubicBezTo>
                <a:cubicBezTo>
                  <a:pt x="1187153" y="302852"/>
                  <a:pt x="1186664" y="218636"/>
                  <a:pt x="1182391" y="134592"/>
                </a:cubicBezTo>
                <a:cubicBezTo>
                  <a:pt x="1181881" y="124565"/>
                  <a:pt x="1175301" y="115757"/>
                  <a:pt x="1172866" y="106017"/>
                </a:cubicBezTo>
                <a:cubicBezTo>
                  <a:pt x="1169453" y="92366"/>
                  <a:pt x="1164517" y="63547"/>
                  <a:pt x="1149053" y="58392"/>
                </a:cubicBezTo>
                <a:lnTo>
                  <a:pt x="1134766" y="53629"/>
                </a:lnTo>
                <a:cubicBezTo>
                  <a:pt x="1107683" y="33318"/>
                  <a:pt x="1123247" y="41853"/>
                  <a:pt x="1087141" y="29817"/>
                </a:cubicBezTo>
                <a:lnTo>
                  <a:pt x="1072853" y="25054"/>
                </a:lnTo>
                <a:cubicBezTo>
                  <a:pt x="1055391" y="26642"/>
                  <a:pt x="1037611" y="26143"/>
                  <a:pt x="1020466" y="29817"/>
                </a:cubicBezTo>
                <a:cubicBezTo>
                  <a:pt x="1014869" y="31016"/>
                  <a:pt x="1011409" y="37017"/>
                  <a:pt x="1006178" y="39342"/>
                </a:cubicBezTo>
                <a:cubicBezTo>
                  <a:pt x="955174" y="62010"/>
                  <a:pt x="995648" y="36837"/>
                  <a:pt x="963316" y="58392"/>
                </a:cubicBezTo>
                <a:cubicBezTo>
                  <a:pt x="960141" y="63154"/>
                  <a:pt x="956351" y="67560"/>
                  <a:pt x="953791" y="72679"/>
                </a:cubicBezTo>
                <a:cubicBezTo>
                  <a:pt x="951546" y="77169"/>
                  <a:pt x="952578" y="83417"/>
                  <a:pt x="949028" y="86967"/>
                </a:cubicBezTo>
                <a:cubicBezTo>
                  <a:pt x="945478" y="90517"/>
                  <a:pt x="939503" y="90142"/>
                  <a:pt x="934741" y="91729"/>
                </a:cubicBezTo>
                <a:cubicBezTo>
                  <a:pt x="929978" y="88554"/>
                  <a:pt x="926177" y="82204"/>
                  <a:pt x="920453" y="82204"/>
                </a:cubicBezTo>
                <a:cubicBezTo>
                  <a:pt x="914729" y="82204"/>
                  <a:pt x="911285" y="89169"/>
                  <a:pt x="906166" y="91729"/>
                </a:cubicBezTo>
                <a:cubicBezTo>
                  <a:pt x="901676" y="93974"/>
                  <a:pt x="896854" y="95828"/>
                  <a:pt x="891878" y="96492"/>
                </a:cubicBezTo>
                <a:cubicBezTo>
                  <a:pt x="872930" y="99018"/>
                  <a:pt x="853778" y="99667"/>
                  <a:pt x="834728" y="101254"/>
                </a:cubicBezTo>
                <a:cubicBezTo>
                  <a:pt x="801224" y="134760"/>
                  <a:pt x="843030" y="98488"/>
                  <a:pt x="763291" y="125067"/>
                </a:cubicBezTo>
                <a:cubicBezTo>
                  <a:pt x="756901" y="127197"/>
                  <a:pt x="754607" y="135618"/>
                  <a:pt x="749003" y="139354"/>
                </a:cubicBezTo>
                <a:cubicBezTo>
                  <a:pt x="744826" y="142139"/>
                  <a:pt x="739478" y="142529"/>
                  <a:pt x="734716" y="144117"/>
                </a:cubicBezTo>
                <a:cubicBezTo>
                  <a:pt x="704553" y="142529"/>
                  <a:pt x="674432" y="139354"/>
                  <a:pt x="644228" y="139354"/>
                </a:cubicBezTo>
                <a:cubicBezTo>
                  <a:pt x="636133" y="139354"/>
                  <a:pt x="627444" y="140101"/>
                  <a:pt x="620416" y="144117"/>
                </a:cubicBezTo>
                <a:cubicBezTo>
                  <a:pt x="615446" y="146957"/>
                  <a:pt x="614555" y="154007"/>
                  <a:pt x="610891" y="158404"/>
                </a:cubicBezTo>
                <a:cubicBezTo>
                  <a:pt x="599431" y="172155"/>
                  <a:pt x="596364" y="172851"/>
                  <a:pt x="582316" y="182217"/>
                </a:cubicBezTo>
                <a:cubicBezTo>
                  <a:pt x="577553" y="177454"/>
                  <a:pt x="571764" y="173533"/>
                  <a:pt x="568028" y="167929"/>
                </a:cubicBezTo>
                <a:cubicBezTo>
                  <a:pt x="565243" y="163752"/>
                  <a:pt x="566816" y="157192"/>
                  <a:pt x="563266" y="153642"/>
                </a:cubicBezTo>
                <a:cubicBezTo>
                  <a:pt x="559716" y="150092"/>
                  <a:pt x="553741" y="150467"/>
                  <a:pt x="548978" y="148879"/>
                </a:cubicBezTo>
                <a:cubicBezTo>
                  <a:pt x="543783" y="156672"/>
                  <a:pt x="536711" y="171249"/>
                  <a:pt x="525166" y="172692"/>
                </a:cubicBezTo>
                <a:cubicBezTo>
                  <a:pt x="517134" y="173696"/>
                  <a:pt x="509291" y="169517"/>
                  <a:pt x="501353" y="167929"/>
                </a:cubicBezTo>
                <a:cubicBezTo>
                  <a:pt x="496591" y="164754"/>
                  <a:pt x="491463" y="162068"/>
                  <a:pt x="487066" y="158404"/>
                </a:cubicBezTo>
                <a:cubicBezTo>
                  <a:pt x="474285" y="147753"/>
                  <a:pt x="475399" y="140891"/>
                  <a:pt x="458491" y="139354"/>
                </a:cubicBezTo>
                <a:cubicBezTo>
                  <a:pt x="445843" y="138204"/>
                  <a:pt x="466428" y="136973"/>
                  <a:pt x="453728" y="134592"/>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ransition advTm="62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MRI foot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CT horse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52800" y="838200"/>
            <a:ext cx="2286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Foot 3</a:t>
            </a:r>
          </a:p>
        </p:txBody>
      </p:sp>
      <p:grpSp>
        <p:nvGrpSpPr>
          <p:cNvPr id="2" name="Group 8"/>
          <p:cNvGrpSpPr>
            <a:grpSpLocks/>
          </p:cNvGrpSpPr>
          <p:nvPr/>
        </p:nvGrpSpPr>
        <p:grpSpPr bwMode="auto">
          <a:xfrm>
            <a:off x="1316038" y="3711575"/>
            <a:ext cx="1581150" cy="935038"/>
            <a:chOff x="1315972" y="3712163"/>
            <a:chExt cx="1580709" cy="934287"/>
          </a:xfrm>
        </p:grpSpPr>
        <p:sp>
          <p:nvSpPr>
            <p:cNvPr id="5" name="Freeform 4"/>
            <p:cNvSpPr/>
            <p:nvPr/>
          </p:nvSpPr>
          <p:spPr>
            <a:xfrm>
              <a:off x="1315972" y="3712163"/>
              <a:ext cx="212666" cy="934287"/>
            </a:xfrm>
            <a:custGeom>
              <a:avLst/>
              <a:gdLst>
                <a:gd name="connsiteX0" fmla="*/ 103253 w 212603"/>
                <a:gd name="connsiteY0" fmla="*/ 445500 h 934287"/>
                <a:gd name="connsiteX1" fmla="*/ 108016 w 212603"/>
                <a:gd name="connsiteY1" fmla="*/ 412162 h 934287"/>
                <a:gd name="connsiteX2" fmla="*/ 108016 w 212603"/>
                <a:gd name="connsiteY2" fmla="*/ 335962 h 934287"/>
                <a:gd name="connsiteX3" fmla="*/ 122303 w 212603"/>
                <a:gd name="connsiteY3" fmla="*/ 321675 h 934287"/>
                <a:gd name="connsiteX4" fmla="*/ 131828 w 212603"/>
                <a:gd name="connsiteY4" fmla="*/ 307387 h 934287"/>
                <a:gd name="connsiteX5" fmla="*/ 136591 w 212603"/>
                <a:gd name="connsiteY5" fmla="*/ 183562 h 934287"/>
                <a:gd name="connsiteX6" fmla="*/ 155641 w 212603"/>
                <a:gd name="connsiteY6" fmla="*/ 154987 h 934287"/>
                <a:gd name="connsiteX7" fmla="*/ 165166 w 212603"/>
                <a:gd name="connsiteY7" fmla="*/ 121650 h 934287"/>
                <a:gd name="connsiteX8" fmla="*/ 179453 w 212603"/>
                <a:gd name="connsiteY8" fmla="*/ 93075 h 934287"/>
                <a:gd name="connsiteX9" fmla="*/ 208028 w 212603"/>
                <a:gd name="connsiteY9" fmla="*/ 74025 h 934287"/>
                <a:gd name="connsiteX10" fmla="*/ 203266 w 212603"/>
                <a:gd name="connsiteY10" fmla="*/ 7350 h 934287"/>
                <a:gd name="connsiteX11" fmla="*/ 179453 w 212603"/>
                <a:gd name="connsiteY11" fmla="*/ 12112 h 934287"/>
                <a:gd name="connsiteX12" fmla="*/ 150878 w 212603"/>
                <a:gd name="connsiteY12" fmla="*/ 35925 h 934287"/>
                <a:gd name="connsiteX13" fmla="*/ 136591 w 212603"/>
                <a:gd name="connsiteY13" fmla="*/ 40687 h 934287"/>
                <a:gd name="connsiteX14" fmla="*/ 108016 w 212603"/>
                <a:gd name="connsiteY14" fmla="*/ 64500 h 934287"/>
                <a:gd name="connsiteX15" fmla="*/ 88966 w 212603"/>
                <a:gd name="connsiteY15" fmla="*/ 107362 h 934287"/>
                <a:gd name="connsiteX16" fmla="*/ 79441 w 212603"/>
                <a:gd name="connsiteY16" fmla="*/ 126412 h 934287"/>
                <a:gd name="connsiteX17" fmla="*/ 69916 w 212603"/>
                <a:gd name="connsiteY17" fmla="*/ 154987 h 934287"/>
                <a:gd name="connsiteX18" fmla="*/ 60391 w 212603"/>
                <a:gd name="connsiteY18" fmla="*/ 169275 h 934287"/>
                <a:gd name="connsiteX19" fmla="*/ 50866 w 212603"/>
                <a:gd name="connsiteY19" fmla="*/ 197850 h 934287"/>
                <a:gd name="connsiteX20" fmla="*/ 36578 w 212603"/>
                <a:gd name="connsiteY20" fmla="*/ 226425 h 934287"/>
                <a:gd name="connsiteX21" fmla="*/ 27053 w 212603"/>
                <a:gd name="connsiteY21" fmla="*/ 326437 h 934287"/>
                <a:gd name="connsiteX22" fmla="*/ 22291 w 212603"/>
                <a:gd name="connsiteY22" fmla="*/ 345487 h 934287"/>
                <a:gd name="connsiteX23" fmla="*/ 12766 w 212603"/>
                <a:gd name="connsiteY23" fmla="*/ 374062 h 934287"/>
                <a:gd name="connsiteX24" fmla="*/ 3241 w 212603"/>
                <a:gd name="connsiteY24" fmla="*/ 526462 h 934287"/>
                <a:gd name="connsiteX25" fmla="*/ 17528 w 212603"/>
                <a:gd name="connsiteY25" fmla="*/ 593137 h 934287"/>
                <a:gd name="connsiteX26" fmla="*/ 22291 w 212603"/>
                <a:gd name="connsiteY26" fmla="*/ 683625 h 934287"/>
                <a:gd name="connsiteX27" fmla="*/ 31816 w 212603"/>
                <a:gd name="connsiteY27" fmla="*/ 836025 h 934287"/>
                <a:gd name="connsiteX28" fmla="*/ 36578 w 212603"/>
                <a:gd name="connsiteY28" fmla="*/ 855075 h 934287"/>
                <a:gd name="connsiteX29" fmla="*/ 55628 w 212603"/>
                <a:gd name="connsiteY29" fmla="*/ 883650 h 934287"/>
                <a:gd name="connsiteX30" fmla="*/ 69916 w 212603"/>
                <a:gd name="connsiteY30" fmla="*/ 893175 h 934287"/>
                <a:gd name="connsiteX31" fmla="*/ 79441 w 212603"/>
                <a:gd name="connsiteY31" fmla="*/ 912225 h 934287"/>
                <a:gd name="connsiteX32" fmla="*/ 84203 w 212603"/>
                <a:gd name="connsiteY32" fmla="*/ 931275 h 934287"/>
                <a:gd name="connsiteX33" fmla="*/ 98491 w 212603"/>
                <a:gd name="connsiteY33" fmla="*/ 926512 h 934287"/>
                <a:gd name="connsiteX34" fmla="*/ 103253 w 212603"/>
                <a:gd name="connsiteY34" fmla="*/ 912225 h 934287"/>
                <a:gd name="connsiteX35" fmla="*/ 108016 w 212603"/>
                <a:gd name="connsiteY35" fmla="*/ 869362 h 934287"/>
                <a:gd name="connsiteX36" fmla="*/ 127066 w 212603"/>
                <a:gd name="connsiteY36" fmla="*/ 864600 h 934287"/>
                <a:gd name="connsiteX37" fmla="*/ 131828 w 212603"/>
                <a:gd name="connsiteY37" fmla="*/ 788400 h 934287"/>
                <a:gd name="connsiteX38" fmla="*/ 160403 w 212603"/>
                <a:gd name="connsiteY38" fmla="*/ 769350 h 934287"/>
                <a:gd name="connsiteX39" fmla="*/ 169928 w 212603"/>
                <a:gd name="connsiteY39" fmla="*/ 740775 h 934287"/>
                <a:gd name="connsiteX40" fmla="*/ 155641 w 212603"/>
                <a:gd name="connsiteY40" fmla="*/ 678862 h 934287"/>
                <a:gd name="connsiteX41" fmla="*/ 141353 w 212603"/>
                <a:gd name="connsiteY41" fmla="*/ 669337 h 934287"/>
                <a:gd name="connsiteX42" fmla="*/ 141353 w 212603"/>
                <a:gd name="connsiteY42" fmla="*/ 636000 h 934287"/>
                <a:gd name="connsiteX43" fmla="*/ 136591 w 212603"/>
                <a:gd name="connsiteY43" fmla="*/ 521700 h 934287"/>
                <a:gd name="connsiteX44" fmla="*/ 127066 w 212603"/>
                <a:gd name="connsiteY44" fmla="*/ 493125 h 934287"/>
                <a:gd name="connsiteX45" fmla="*/ 117541 w 212603"/>
                <a:gd name="connsiteY45" fmla="*/ 464550 h 934287"/>
                <a:gd name="connsiteX46" fmla="*/ 112778 w 212603"/>
                <a:gd name="connsiteY46" fmla="*/ 450262 h 934287"/>
                <a:gd name="connsiteX47" fmla="*/ 103253 w 212603"/>
                <a:gd name="connsiteY47" fmla="*/ 445500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2603" h="934287">
                  <a:moveTo>
                    <a:pt x="103253" y="445500"/>
                  </a:moveTo>
                  <a:cubicBezTo>
                    <a:pt x="104841" y="434387"/>
                    <a:pt x="108016" y="423388"/>
                    <a:pt x="108016" y="412162"/>
                  </a:cubicBezTo>
                  <a:cubicBezTo>
                    <a:pt x="108016" y="377234"/>
                    <a:pt x="95315" y="370890"/>
                    <a:pt x="108016" y="335962"/>
                  </a:cubicBezTo>
                  <a:cubicBezTo>
                    <a:pt x="110318" y="329633"/>
                    <a:pt x="117991" y="326849"/>
                    <a:pt x="122303" y="321675"/>
                  </a:cubicBezTo>
                  <a:cubicBezTo>
                    <a:pt x="125967" y="317278"/>
                    <a:pt x="128653" y="312150"/>
                    <a:pt x="131828" y="307387"/>
                  </a:cubicBezTo>
                  <a:cubicBezTo>
                    <a:pt x="133416" y="266112"/>
                    <a:pt x="130214" y="224372"/>
                    <a:pt x="136591" y="183562"/>
                  </a:cubicBezTo>
                  <a:cubicBezTo>
                    <a:pt x="138358" y="172252"/>
                    <a:pt x="155641" y="154987"/>
                    <a:pt x="155641" y="154987"/>
                  </a:cubicBezTo>
                  <a:cubicBezTo>
                    <a:pt x="167057" y="120738"/>
                    <a:pt x="153209" y="163502"/>
                    <a:pt x="165166" y="121650"/>
                  </a:cubicBezTo>
                  <a:cubicBezTo>
                    <a:pt x="167916" y="112023"/>
                    <a:pt x="171500" y="100034"/>
                    <a:pt x="179453" y="93075"/>
                  </a:cubicBezTo>
                  <a:cubicBezTo>
                    <a:pt x="188068" y="85537"/>
                    <a:pt x="208028" y="74025"/>
                    <a:pt x="208028" y="74025"/>
                  </a:cubicBezTo>
                  <a:cubicBezTo>
                    <a:pt x="206441" y="51800"/>
                    <a:pt x="212603" y="27581"/>
                    <a:pt x="203266" y="7350"/>
                  </a:cubicBezTo>
                  <a:cubicBezTo>
                    <a:pt x="199874" y="0"/>
                    <a:pt x="187032" y="9270"/>
                    <a:pt x="179453" y="12112"/>
                  </a:cubicBezTo>
                  <a:cubicBezTo>
                    <a:pt x="161648" y="18788"/>
                    <a:pt x="166758" y="25338"/>
                    <a:pt x="150878" y="35925"/>
                  </a:cubicBezTo>
                  <a:cubicBezTo>
                    <a:pt x="146701" y="38710"/>
                    <a:pt x="141353" y="39100"/>
                    <a:pt x="136591" y="40687"/>
                  </a:cubicBezTo>
                  <a:cubicBezTo>
                    <a:pt x="122540" y="50054"/>
                    <a:pt x="119477" y="50746"/>
                    <a:pt x="108016" y="64500"/>
                  </a:cubicBezTo>
                  <a:cubicBezTo>
                    <a:pt x="90503" y="85516"/>
                    <a:pt x="104543" y="76208"/>
                    <a:pt x="88966" y="107362"/>
                  </a:cubicBezTo>
                  <a:cubicBezTo>
                    <a:pt x="85791" y="113712"/>
                    <a:pt x="82078" y="119820"/>
                    <a:pt x="79441" y="126412"/>
                  </a:cubicBezTo>
                  <a:cubicBezTo>
                    <a:pt x="75712" y="135734"/>
                    <a:pt x="75485" y="146633"/>
                    <a:pt x="69916" y="154987"/>
                  </a:cubicBezTo>
                  <a:cubicBezTo>
                    <a:pt x="66741" y="159750"/>
                    <a:pt x="62716" y="164044"/>
                    <a:pt x="60391" y="169275"/>
                  </a:cubicBezTo>
                  <a:cubicBezTo>
                    <a:pt x="56313" y="178450"/>
                    <a:pt x="56435" y="189496"/>
                    <a:pt x="50866" y="197850"/>
                  </a:cubicBezTo>
                  <a:cubicBezTo>
                    <a:pt x="38556" y="216314"/>
                    <a:pt x="43151" y="206707"/>
                    <a:pt x="36578" y="226425"/>
                  </a:cubicBezTo>
                  <a:cubicBezTo>
                    <a:pt x="33319" y="275316"/>
                    <a:pt x="34872" y="287343"/>
                    <a:pt x="27053" y="326437"/>
                  </a:cubicBezTo>
                  <a:cubicBezTo>
                    <a:pt x="25769" y="332855"/>
                    <a:pt x="24172" y="339218"/>
                    <a:pt x="22291" y="345487"/>
                  </a:cubicBezTo>
                  <a:cubicBezTo>
                    <a:pt x="19406" y="355104"/>
                    <a:pt x="12766" y="374062"/>
                    <a:pt x="12766" y="374062"/>
                  </a:cubicBezTo>
                  <a:cubicBezTo>
                    <a:pt x="7028" y="431441"/>
                    <a:pt x="3241" y="460607"/>
                    <a:pt x="3241" y="526462"/>
                  </a:cubicBezTo>
                  <a:cubicBezTo>
                    <a:pt x="3241" y="576630"/>
                    <a:pt x="0" y="566846"/>
                    <a:pt x="17528" y="593137"/>
                  </a:cubicBezTo>
                  <a:cubicBezTo>
                    <a:pt x="19116" y="623300"/>
                    <a:pt x="20979" y="653449"/>
                    <a:pt x="22291" y="683625"/>
                  </a:cubicBezTo>
                  <a:cubicBezTo>
                    <a:pt x="26563" y="781874"/>
                    <a:pt x="18790" y="777406"/>
                    <a:pt x="31816" y="836025"/>
                  </a:cubicBezTo>
                  <a:cubicBezTo>
                    <a:pt x="33236" y="842415"/>
                    <a:pt x="33651" y="849221"/>
                    <a:pt x="36578" y="855075"/>
                  </a:cubicBezTo>
                  <a:cubicBezTo>
                    <a:pt x="41697" y="865314"/>
                    <a:pt x="46103" y="877300"/>
                    <a:pt x="55628" y="883650"/>
                  </a:cubicBezTo>
                  <a:lnTo>
                    <a:pt x="69916" y="893175"/>
                  </a:lnTo>
                  <a:cubicBezTo>
                    <a:pt x="73091" y="899525"/>
                    <a:pt x="76948" y="905577"/>
                    <a:pt x="79441" y="912225"/>
                  </a:cubicBezTo>
                  <a:cubicBezTo>
                    <a:pt x="81739" y="918354"/>
                    <a:pt x="78967" y="927348"/>
                    <a:pt x="84203" y="931275"/>
                  </a:cubicBezTo>
                  <a:cubicBezTo>
                    <a:pt x="88219" y="934287"/>
                    <a:pt x="93728" y="928100"/>
                    <a:pt x="98491" y="926512"/>
                  </a:cubicBezTo>
                  <a:cubicBezTo>
                    <a:pt x="100078" y="921750"/>
                    <a:pt x="102428" y="917177"/>
                    <a:pt x="103253" y="912225"/>
                  </a:cubicBezTo>
                  <a:cubicBezTo>
                    <a:pt x="105616" y="898045"/>
                    <a:pt x="101587" y="882220"/>
                    <a:pt x="108016" y="869362"/>
                  </a:cubicBezTo>
                  <a:cubicBezTo>
                    <a:pt x="110943" y="863508"/>
                    <a:pt x="120716" y="866187"/>
                    <a:pt x="127066" y="864600"/>
                  </a:cubicBezTo>
                  <a:cubicBezTo>
                    <a:pt x="128653" y="839200"/>
                    <a:pt x="123421" y="812421"/>
                    <a:pt x="131828" y="788400"/>
                  </a:cubicBezTo>
                  <a:cubicBezTo>
                    <a:pt x="135610" y="777595"/>
                    <a:pt x="160403" y="769350"/>
                    <a:pt x="160403" y="769350"/>
                  </a:cubicBezTo>
                  <a:cubicBezTo>
                    <a:pt x="163578" y="759825"/>
                    <a:pt x="171348" y="750714"/>
                    <a:pt x="169928" y="740775"/>
                  </a:cubicBezTo>
                  <a:cubicBezTo>
                    <a:pt x="169131" y="735197"/>
                    <a:pt x="163899" y="684367"/>
                    <a:pt x="155641" y="678862"/>
                  </a:cubicBezTo>
                  <a:lnTo>
                    <a:pt x="141353" y="669337"/>
                  </a:lnTo>
                  <a:cubicBezTo>
                    <a:pt x="129935" y="635082"/>
                    <a:pt x="141353" y="677859"/>
                    <a:pt x="141353" y="636000"/>
                  </a:cubicBezTo>
                  <a:cubicBezTo>
                    <a:pt x="141353" y="597867"/>
                    <a:pt x="140385" y="559644"/>
                    <a:pt x="136591" y="521700"/>
                  </a:cubicBezTo>
                  <a:cubicBezTo>
                    <a:pt x="135592" y="511710"/>
                    <a:pt x="130241" y="502650"/>
                    <a:pt x="127066" y="493125"/>
                  </a:cubicBezTo>
                  <a:lnTo>
                    <a:pt x="117541" y="464550"/>
                  </a:lnTo>
                  <a:cubicBezTo>
                    <a:pt x="115953" y="459787"/>
                    <a:pt x="115023" y="454752"/>
                    <a:pt x="112778" y="450262"/>
                  </a:cubicBezTo>
                  <a:lnTo>
                    <a:pt x="103253" y="445500"/>
                  </a:ln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Freeform 5"/>
            <p:cNvSpPr/>
            <p:nvPr/>
          </p:nvSpPr>
          <p:spPr>
            <a:xfrm>
              <a:off x="2739562" y="3824785"/>
              <a:ext cx="157119" cy="639248"/>
            </a:xfrm>
            <a:custGeom>
              <a:avLst/>
              <a:gdLst>
                <a:gd name="connsiteX0" fmla="*/ 155879 w 156960"/>
                <a:gd name="connsiteY0" fmla="*/ 352425 h 640147"/>
                <a:gd name="connsiteX1" fmla="*/ 146354 w 156960"/>
                <a:gd name="connsiteY1" fmla="*/ 328612 h 640147"/>
                <a:gd name="connsiteX2" fmla="*/ 136829 w 156960"/>
                <a:gd name="connsiteY2" fmla="*/ 219075 h 640147"/>
                <a:gd name="connsiteX3" fmla="*/ 132067 w 156960"/>
                <a:gd name="connsiteY3" fmla="*/ 119062 h 640147"/>
                <a:gd name="connsiteX4" fmla="*/ 127304 w 156960"/>
                <a:gd name="connsiteY4" fmla="*/ 100012 h 640147"/>
                <a:gd name="connsiteX5" fmla="*/ 117779 w 156960"/>
                <a:gd name="connsiteY5" fmla="*/ 85725 h 640147"/>
                <a:gd name="connsiteX6" fmla="*/ 103492 w 156960"/>
                <a:gd name="connsiteY6" fmla="*/ 76200 h 640147"/>
                <a:gd name="connsiteX7" fmla="*/ 93967 w 156960"/>
                <a:gd name="connsiteY7" fmla="*/ 47625 h 640147"/>
                <a:gd name="connsiteX8" fmla="*/ 89204 w 156960"/>
                <a:gd name="connsiteY8" fmla="*/ 33337 h 640147"/>
                <a:gd name="connsiteX9" fmla="*/ 55867 w 156960"/>
                <a:gd name="connsiteY9" fmla="*/ 0 h 640147"/>
                <a:gd name="connsiteX10" fmla="*/ 41579 w 156960"/>
                <a:gd name="connsiteY10" fmla="*/ 4762 h 640147"/>
                <a:gd name="connsiteX11" fmla="*/ 32054 w 156960"/>
                <a:gd name="connsiteY11" fmla="*/ 33337 h 640147"/>
                <a:gd name="connsiteX12" fmla="*/ 36817 w 156960"/>
                <a:gd name="connsiteY12" fmla="*/ 228600 h 640147"/>
                <a:gd name="connsiteX13" fmla="*/ 55867 w 156960"/>
                <a:gd name="connsiteY13" fmla="*/ 347662 h 640147"/>
                <a:gd name="connsiteX14" fmla="*/ 55867 w 156960"/>
                <a:gd name="connsiteY14" fmla="*/ 533400 h 640147"/>
                <a:gd name="connsiteX15" fmla="*/ 17767 w 156960"/>
                <a:gd name="connsiteY15" fmla="*/ 538162 h 640147"/>
                <a:gd name="connsiteX16" fmla="*/ 17767 w 156960"/>
                <a:gd name="connsiteY16" fmla="*/ 604837 h 640147"/>
                <a:gd name="connsiteX17" fmla="*/ 55867 w 156960"/>
                <a:gd name="connsiteY17" fmla="*/ 600075 h 640147"/>
                <a:gd name="connsiteX18" fmla="*/ 60629 w 156960"/>
                <a:gd name="connsiteY18" fmla="*/ 585787 h 640147"/>
                <a:gd name="connsiteX19" fmla="*/ 74917 w 156960"/>
                <a:gd name="connsiteY19" fmla="*/ 581025 h 640147"/>
                <a:gd name="connsiteX20" fmla="*/ 79679 w 156960"/>
                <a:gd name="connsiteY20" fmla="*/ 638175 h 640147"/>
                <a:gd name="connsiteX21" fmla="*/ 113017 w 156960"/>
                <a:gd name="connsiteY21" fmla="*/ 633412 h 640147"/>
                <a:gd name="connsiteX22" fmla="*/ 117779 w 156960"/>
                <a:gd name="connsiteY22" fmla="*/ 609600 h 640147"/>
                <a:gd name="connsiteX23" fmla="*/ 122542 w 156960"/>
                <a:gd name="connsiteY23" fmla="*/ 590550 h 640147"/>
                <a:gd name="connsiteX24" fmla="*/ 127304 w 156960"/>
                <a:gd name="connsiteY24" fmla="*/ 566737 h 640147"/>
                <a:gd name="connsiteX25" fmla="*/ 132067 w 156960"/>
                <a:gd name="connsiteY25" fmla="*/ 552450 h 640147"/>
                <a:gd name="connsiteX26" fmla="*/ 151117 w 156960"/>
                <a:gd name="connsiteY26" fmla="*/ 523875 h 640147"/>
                <a:gd name="connsiteX27" fmla="*/ 155879 w 156960"/>
                <a:gd name="connsiteY27" fmla="*/ 352425 h 64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6960" h="640147">
                  <a:moveTo>
                    <a:pt x="155879" y="352425"/>
                  </a:moveTo>
                  <a:cubicBezTo>
                    <a:pt x="155085" y="319881"/>
                    <a:pt x="147373" y="337100"/>
                    <a:pt x="146354" y="328612"/>
                  </a:cubicBezTo>
                  <a:cubicBezTo>
                    <a:pt x="130376" y="195457"/>
                    <a:pt x="153378" y="268714"/>
                    <a:pt x="136829" y="219075"/>
                  </a:cubicBezTo>
                  <a:cubicBezTo>
                    <a:pt x="135242" y="185737"/>
                    <a:pt x="134729" y="152331"/>
                    <a:pt x="132067" y="119062"/>
                  </a:cubicBezTo>
                  <a:cubicBezTo>
                    <a:pt x="131545" y="112537"/>
                    <a:pt x="129882" y="106028"/>
                    <a:pt x="127304" y="100012"/>
                  </a:cubicBezTo>
                  <a:cubicBezTo>
                    <a:pt x="125049" y="94751"/>
                    <a:pt x="121826" y="89772"/>
                    <a:pt x="117779" y="85725"/>
                  </a:cubicBezTo>
                  <a:cubicBezTo>
                    <a:pt x="113732" y="81678"/>
                    <a:pt x="108254" y="79375"/>
                    <a:pt x="103492" y="76200"/>
                  </a:cubicBezTo>
                  <a:lnTo>
                    <a:pt x="93967" y="47625"/>
                  </a:lnTo>
                  <a:cubicBezTo>
                    <a:pt x="92379" y="42862"/>
                    <a:pt x="92754" y="36887"/>
                    <a:pt x="89204" y="33337"/>
                  </a:cubicBezTo>
                  <a:lnTo>
                    <a:pt x="55867" y="0"/>
                  </a:lnTo>
                  <a:cubicBezTo>
                    <a:pt x="51104" y="1587"/>
                    <a:pt x="44497" y="677"/>
                    <a:pt x="41579" y="4762"/>
                  </a:cubicBezTo>
                  <a:cubicBezTo>
                    <a:pt x="35743" y="12932"/>
                    <a:pt x="32054" y="33337"/>
                    <a:pt x="32054" y="33337"/>
                  </a:cubicBezTo>
                  <a:cubicBezTo>
                    <a:pt x="33642" y="98425"/>
                    <a:pt x="34783" y="163525"/>
                    <a:pt x="36817" y="228600"/>
                  </a:cubicBezTo>
                  <a:cubicBezTo>
                    <a:pt x="40389" y="342896"/>
                    <a:pt x="11395" y="318015"/>
                    <a:pt x="55867" y="347662"/>
                  </a:cubicBezTo>
                  <a:cubicBezTo>
                    <a:pt x="76776" y="410398"/>
                    <a:pt x="82749" y="422883"/>
                    <a:pt x="55867" y="533400"/>
                  </a:cubicBezTo>
                  <a:cubicBezTo>
                    <a:pt x="52842" y="545836"/>
                    <a:pt x="30467" y="536575"/>
                    <a:pt x="17767" y="538162"/>
                  </a:cubicBezTo>
                  <a:cubicBezTo>
                    <a:pt x="11052" y="558306"/>
                    <a:pt x="0" y="585096"/>
                    <a:pt x="17767" y="604837"/>
                  </a:cubicBezTo>
                  <a:cubicBezTo>
                    <a:pt x="26329" y="614350"/>
                    <a:pt x="43167" y="601662"/>
                    <a:pt x="55867" y="600075"/>
                  </a:cubicBezTo>
                  <a:cubicBezTo>
                    <a:pt x="57454" y="595312"/>
                    <a:pt x="57079" y="589337"/>
                    <a:pt x="60629" y="585787"/>
                  </a:cubicBezTo>
                  <a:cubicBezTo>
                    <a:pt x="64179" y="582237"/>
                    <a:pt x="73201" y="576307"/>
                    <a:pt x="74917" y="581025"/>
                  </a:cubicBezTo>
                  <a:cubicBezTo>
                    <a:pt x="81450" y="598990"/>
                    <a:pt x="78092" y="619125"/>
                    <a:pt x="79679" y="638175"/>
                  </a:cubicBezTo>
                  <a:cubicBezTo>
                    <a:pt x="90792" y="636587"/>
                    <a:pt x="104037" y="640147"/>
                    <a:pt x="113017" y="633412"/>
                  </a:cubicBezTo>
                  <a:cubicBezTo>
                    <a:pt x="119493" y="628555"/>
                    <a:pt x="116023" y="617502"/>
                    <a:pt x="117779" y="609600"/>
                  </a:cubicBezTo>
                  <a:cubicBezTo>
                    <a:pt x="119199" y="603210"/>
                    <a:pt x="121122" y="596940"/>
                    <a:pt x="122542" y="590550"/>
                  </a:cubicBezTo>
                  <a:cubicBezTo>
                    <a:pt x="124298" y="582648"/>
                    <a:pt x="125341" y="574590"/>
                    <a:pt x="127304" y="566737"/>
                  </a:cubicBezTo>
                  <a:cubicBezTo>
                    <a:pt x="128522" y="561867"/>
                    <a:pt x="129629" y="556838"/>
                    <a:pt x="132067" y="552450"/>
                  </a:cubicBezTo>
                  <a:cubicBezTo>
                    <a:pt x="137627" y="542443"/>
                    <a:pt x="151117" y="523875"/>
                    <a:pt x="151117" y="523875"/>
                  </a:cubicBezTo>
                  <a:cubicBezTo>
                    <a:pt x="156960" y="395312"/>
                    <a:pt x="156673" y="384969"/>
                    <a:pt x="155879" y="352425"/>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2728453" y="4471965"/>
              <a:ext cx="123790" cy="142760"/>
            </a:xfrm>
            <a:custGeom>
              <a:avLst/>
              <a:gdLst>
                <a:gd name="connsiteX0" fmla="*/ 109537 w 123825"/>
                <a:gd name="connsiteY0" fmla="*/ 4762 h 142914"/>
                <a:gd name="connsiteX1" fmla="*/ 71437 w 123825"/>
                <a:gd name="connsiteY1" fmla="*/ 42862 h 142914"/>
                <a:gd name="connsiteX2" fmla="*/ 66675 w 123825"/>
                <a:gd name="connsiteY2" fmla="*/ 66675 h 142914"/>
                <a:gd name="connsiteX3" fmla="*/ 61912 w 123825"/>
                <a:gd name="connsiteY3" fmla="*/ 80962 h 142914"/>
                <a:gd name="connsiteX4" fmla="*/ 47625 w 123825"/>
                <a:gd name="connsiteY4" fmla="*/ 85725 h 142914"/>
                <a:gd name="connsiteX5" fmla="*/ 19050 w 123825"/>
                <a:gd name="connsiteY5" fmla="*/ 71437 h 142914"/>
                <a:gd name="connsiteX6" fmla="*/ 4762 w 123825"/>
                <a:gd name="connsiteY6" fmla="*/ 76200 h 142914"/>
                <a:gd name="connsiteX7" fmla="*/ 0 w 123825"/>
                <a:gd name="connsiteY7" fmla="*/ 90487 h 142914"/>
                <a:gd name="connsiteX8" fmla="*/ 4762 w 123825"/>
                <a:gd name="connsiteY8" fmla="*/ 104775 h 142914"/>
                <a:gd name="connsiteX9" fmla="*/ 33337 w 123825"/>
                <a:gd name="connsiteY9" fmla="*/ 119062 h 142914"/>
                <a:gd name="connsiteX10" fmla="*/ 38100 w 123825"/>
                <a:gd name="connsiteY10" fmla="*/ 133350 h 142914"/>
                <a:gd name="connsiteX11" fmla="*/ 71437 w 123825"/>
                <a:gd name="connsiteY11" fmla="*/ 133350 h 142914"/>
                <a:gd name="connsiteX12" fmla="*/ 76200 w 123825"/>
                <a:gd name="connsiteY12" fmla="*/ 114300 h 142914"/>
                <a:gd name="connsiteX13" fmla="*/ 95250 w 123825"/>
                <a:gd name="connsiteY13" fmla="*/ 109537 h 142914"/>
                <a:gd name="connsiteX14" fmla="*/ 114300 w 123825"/>
                <a:gd name="connsiteY14" fmla="*/ 100012 h 142914"/>
                <a:gd name="connsiteX15" fmla="*/ 123825 w 123825"/>
                <a:gd name="connsiteY15" fmla="*/ 33337 h 142914"/>
                <a:gd name="connsiteX16" fmla="*/ 119062 w 123825"/>
                <a:gd name="connsiteY16" fmla="*/ 0 h 142914"/>
                <a:gd name="connsiteX17" fmla="*/ 109537 w 123825"/>
                <a:gd name="connsiteY17" fmla="*/ 4762 h 1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142914">
                  <a:moveTo>
                    <a:pt x="109537" y="4762"/>
                  </a:moveTo>
                  <a:cubicBezTo>
                    <a:pt x="96033" y="15566"/>
                    <a:pt x="78935" y="25992"/>
                    <a:pt x="71437" y="42862"/>
                  </a:cubicBezTo>
                  <a:cubicBezTo>
                    <a:pt x="68149" y="50259"/>
                    <a:pt x="68638" y="58822"/>
                    <a:pt x="66675" y="66675"/>
                  </a:cubicBezTo>
                  <a:cubicBezTo>
                    <a:pt x="65457" y="71545"/>
                    <a:pt x="65462" y="77412"/>
                    <a:pt x="61912" y="80962"/>
                  </a:cubicBezTo>
                  <a:cubicBezTo>
                    <a:pt x="58362" y="84512"/>
                    <a:pt x="52387" y="84137"/>
                    <a:pt x="47625" y="85725"/>
                  </a:cubicBezTo>
                  <a:cubicBezTo>
                    <a:pt x="40403" y="80911"/>
                    <a:pt x="28907" y="71437"/>
                    <a:pt x="19050" y="71437"/>
                  </a:cubicBezTo>
                  <a:cubicBezTo>
                    <a:pt x="14030" y="71437"/>
                    <a:pt x="9525" y="74612"/>
                    <a:pt x="4762" y="76200"/>
                  </a:cubicBezTo>
                  <a:cubicBezTo>
                    <a:pt x="3175" y="80962"/>
                    <a:pt x="0" y="85467"/>
                    <a:pt x="0" y="90487"/>
                  </a:cubicBezTo>
                  <a:cubicBezTo>
                    <a:pt x="0" y="95507"/>
                    <a:pt x="1626" y="100855"/>
                    <a:pt x="4762" y="104775"/>
                  </a:cubicBezTo>
                  <a:cubicBezTo>
                    <a:pt x="11476" y="113168"/>
                    <a:pt x="23925" y="115925"/>
                    <a:pt x="33337" y="119062"/>
                  </a:cubicBezTo>
                  <a:cubicBezTo>
                    <a:pt x="34925" y="123825"/>
                    <a:pt x="34550" y="129800"/>
                    <a:pt x="38100" y="133350"/>
                  </a:cubicBezTo>
                  <a:cubicBezTo>
                    <a:pt x="47664" y="142914"/>
                    <a:pt x="61771" y="135766"/>
                    <a:pt x="71437" y="133350"/>
                  </a:cubicBezTo>
                  <a:cubicBezTo>
                    <a:pt x="73025" y="127000"/>
                    <a:pt x="71572" y="118928"/>
                    <a:pt x="76200" y="114300"/>
                  </a:cubicBezTo>
                  <a:cubicBezTo>
                    <a:pt x="80828" y="109672"/>
                    <a:pt x="89121" y="111835"/>
                    <a:pt x="95250" y="109537"/>
                  </a:cubicBezTo>
                  <a:cubicBezTo>
                    <a:pt x="101897" y="107044"/>
                    <a:pt x="107950" y="103187"/>
                    <a:pt x="114300" y="100012"/>
                  </a:cubicBezTo>
                  <a:cubicBezTo>
                    <a:pt x="123113" y="73571"/>
                    <a:pt x="123825" y="75071"/>
                    <a:pt x="123825" y="33337"/>
                  </a:cubicBezTo>
                  <a:cubicBezTo>
                    <a:pt x="123825" y="22112"/>
                    <a:pt x="120650" y="11112"/>
                    <a:pt x="119062" y="0"/>
                  </a:cubicBezTo>
                  <a:lnTo>
                    <a:pt x="109537" y="4762"/>
                  </a:ln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1" name="Freeform 10"/>
          <p:cNvSpPr/>
          <p:nvPr/>
        </p:nvSpPr>
        <p:spPr>
          <a:xfrm>
            <a:off x="6370638" y="3479800"/>
            <a:ext cx="1187450" cy="887413"/>
          </a:xfrm>
          <a:custGeom>
            <a:avLst/>
            <a:gdLst>
              <a:gd name="connsiteX0" fmla="*/ 215830 w 1187964"/>
              <a:gd name="connsiteY0" fmla="*/ 516069 h 887544"/>
              <a:gd name="connsiteX1" fmla="*/ 192017 w 1187964"/>
              <a:gd name="connsiteY1" fmla="*/ 511306 h 887544"/>
              <a:gd name="connsiteX2" fmla="*/ 187255 w 1187964"/>
              <a:gd name="connsiteY2" fmla="*/ 497019 h 887544"/>
              <a:gd name="connsiteX3" fmla="*/ 158680 w 1187964"/>
              <a:gd name="connsiteY3" fmla="*/ 482731 h 887544"/>
              <a:gd name="connsiteX4" fmla="*/ 149155 w 1187964"/>
              <a:gd name="connsiteY4" fmla="*/ 468444 h 887544"/>
              <a:gd name="connsiteX5" fmla="*/ 134867 w 1187964"/>
              <a:gd name="connsiteY5" fmla="*/ 463681 h 887544"/>
              <a:gd name="connsiteX6" fmla="*/ 82480 w 1187964"/>
              <a:gd name="connsiteY6" fmla="*/ 458919 h 887544"/>
              <a:gd name="connsiteX7" fmla="*/ 58667 w 1187964"/>
              <a:gd name="connsiteY7" fmla="*/ 435106 h 887544"/>
              <a:gd name="connsiteX8" fmla="*/ 49142 w 1187964"/>
              <a:gd name="connsiteY8" fmla="*/ 406531 h 887544"/>
              <a:gd name="connsiteX9" fmla="*/ 30092 w 1187964"/>
              <a:gd name="connsiteY9" fmla="*/ 377956 h 887544"/>
              <a:gd name="connsiteX10" fmla="*/ 20567 w 1187964"/>
              <a:gd name="connsiteY10" fmla="*/ 344619 h 887544"/>
              <a:gd name="connsiteX11" fmla="*/ 11042 w 1187964"/>
              <a:gd name="connsiteY11" fmla="*/ 306519 h 887544"/>
              <a:gd name="connsiteX12" fmla="*/ 11042 w 1187964"/>
              <a:gd name="connsiteY12" fmla="*/ 158881 h 887544"/>
              <a:gd name="connsiteX13" fmla="*/ 25330 w 1187964"/>
              <a:gd name="connsiteY13" fmla="*/ 154119 h 887544"/>
              <a:gd name="connsiteX14" fmla="*/ 34855 w 1187964"/>
              <a:gd name="connsiteY14" fmla="*/ 139831 h 887544"/>
              <a:gd name="connsiteX15" fmla="*/ 39617 w 1187964"/>
              <a:gd name="connsiteY15" fmla="*/ 111256 h 887544"/>
              <a:gd name="connsiteX16" fmla="*/ 58667 w 1187964"/>
              <a:gd name="connsiteY16" fmla="*/ 101731 h 887544"/>
              <a:gd name="connsiteX17" fmla="*/ 72955 w 1187964"/>
              <a:gd name="connsiteY17" fmla="*/ 92206 h 887544"/>
              <a:gd name="connsiteX18" fmla="*/ 77717 w 1187964"/>
              <a:gd name="connsiteY18" fmla="*/ 77919 h 887544"/>
              <a:gd name="connsiteX19" fmla="*/ 82480 w 1187964"/>
              <a:gd name="connsiteY19" fmla="*/ 25531 h 887544"/>
              <a:gd name="connsiteX20" fmla="*/ 106292 w 1187964"/>
              <a:gd name="connsiteY20" fmla="*/ 1719 h 887544"/>
              <a:gd name="connsiteX21" fmla="*/ 149155 w 1187964"/>
              <a:gd name="connsiteY21" fmla="*/ 11244 h 887544"/>
              <a:gd name="connsiteX22" fmla="*/ 153917 w 1187964"/>
              <a:gd name="connsiteY22" fmla="*/ 58869 h 887544"/>
              <a:gd name="connsiteX23" fmla="*/ 158680 w 1187964"/>
              <a:gd name="connsiteY23" fmla="*/ 73156 h 887544"/>
              <a:gd name="connsiteX24" fmla="*/ 172967 w 1187964"/>
              <a:gd name="connsiteY24" fmla="*/ 82681 h 887544"/>
              <a:gd name="connsiteX25" fmla="*/ 187255 w 1187964"/>
              <a:gd name="connsiteY25" fmla="*/ 96969 h 887544"/>
              <a:gd name="connsiteX26" fmla="*/ 201542 w 1187964"/>
              <a:gd name="connsiteY26" fmla="*/ 101731 h 887544"/>
              <a:gd name="connsiteX27" fmla="*/ 258692 w 1187964"/>
              <a:gd name="connsiteY27" fmla="*/ 106494 h 887544"/>
              <a:gd name="connsiteX28" fmla="*/ 272980 w 1187964"/>
              <a:gd name="connsiteY28" fmla="*/ 111256 h 887544"/>
              <a:gd name="connsiteX29" fmla="*/ 325367 w 1187964"/>
              <a:gd name="connsiteY29" fmla="*/ 116019 h 887544"/>
              <a:gd name="connsiteX30" fmla="*/ 330130 w 1187964"/>
              <a:gd name="connsiteY30" fmla="*/ 139831 h 887544"/>
              <a:gd name="connsiteX31" fmla="*/ 344417 w 1187964"/>
              <a:gd name="connsiteY31" fmla="*/ 144594 h 887544"/>
              <a:gd name="connsiteX32" fmla="*/ 396805 w 1187964"/>
              <a:gd name="connsiteY32" fmla="*/ 149356 h 887544"/>
              <a:gd name="connsiteX33" fmla="*/ 430142 w 1187964"/>
              <a:gd name="connsiteY33" fmla="*/ 154119 h 887544"/>
              <a:gd name="connsiteX34" fmla="*/ 434905 w 1187964"/>
              <a:gd name="connsiteY34" fmla="*/ 173169 h 887544"/>
              <a:gd name="connsiteX35" fmla="*/ 477767 w 1187964"/>
              <a:gd name="connsiteY35" fmla="*/ 196981 h 887544"/>
              <a:gd name="connsiteX36" fmla="*/ 492055 w 1187964"/>
              <a:gd name="connsiteY36" fmla="*/ 187456 h 887544"/>
              <a:gd name="connsiteX37" fmla="*/ 506342 w 1187964"/>
              <a:gd name="connsiteY37" fmla="*/ 182694 h 887544"/>
              <a:gd name="connsiteX38" fmla="*/ 625405 w 1187964"/>
              <a:gd name="connsiteY38" fmla="*/ 177931 h 887544"/>
              <a:gd name="connsiteX39" fmla="*/ 634930 w 1187964"/>
              <a:gd name="connsiteY39" fmla="*/ 163644 h 887544"/>
              <a:gd name="connsiteX40" fmla="*/ 649217 w 1187964"/>
              <a:gd name="connsiteY40" fmla="*/ 158881 h 887544"/>
              <a:gd name="connsiteX41" fmla="*/ 701605 w 1187964"/>
              <a:gd name="connsiteY41" fmla="*/ 154119 h 887544"/>
              <a:gd name="connsiteX42" fmla="*/ 811142 w 1187964"/>
              <a:gd name="connsiteY42" fmla="*/ 154119 h 887544"/>
              <a:gd name="connsiteX43" fmla="*/ 854005 w 1187964"/>
              <a:gd name="connsiteY43" fmla="*/ 149356 h 887544"/>
              <a:gd name="connsiteX44" fmla="*/ 868292 w 1187964"/>
              <a:gd name="connsiteY44" fmla="*/ 139831 h 887544"/>
              <a:gd name="connsiteX45" fmla="*/ 873055 w 1187964"/>
              <a:gd name="connsiteY45" fmla="*/ 120781 h 887544"/>
              <a:gd name="connsiteX46" fmla="*/ 892105 w 1187964"/>
              <a:gd name="connsiteY46" fmla="*/ 116019 h 887544"/>
              <a:gd name="connsiteX47" fmla="*/ 939730 w 1187964"/>
              <a:gd name="connsiteY47" fmla="*/ 111256 h 887544"/>
              <a:gd name="connsiteX48" fmla="*/ 925442 w 1187964"/>
              <a:gd name="connsiteY48" fmla="*/ 92206 h 887544"/>
              <a:gd name="connsiteX49" fmla="*/ 939730 w 1187964"/>
              <a:gd name="connsiteY49" fmla="*/ 82681 h 887544"/>
              <a:gd name="connsiteX50" fmla="*/ 968305 w 1187964"/>
              <a:gd name="connsiteY50" fmla="*/ 73156 h 887544"/>
              <a:gd name="connsiteX51" fmla="*/ 982592 w 1187964"/>
              <a:gd name="connsiteY51" fmla="*/ 68394 h 887544"/>
              <a:gd name="connsiteX52" fmla="*/ 1063555 w 1187964"/>
              <a:gd name="connsiteY52" fmla="*/ 63631 h 887544"/>
              <a:gd name="connsiteX53" fmla="*/ 1073080 w 1187964"/>
              <a:gd name="connsiteY53" fmla="*/ 82681 h 887544"/>
              <a:gd name="connsiteX54" fmla="*/ 1087367 w 1187964"/>
              <a:gd name="connsiteY54" fmla="*/ 87444 h 887544"/>
              <a:gd name="connsiteX55" fmla="*/ 1092130 w 1187964"/>
              <a:gd name="connsiteY55" fmla="*/ 135069 h 887544"/>
              <a:gd name="connsiteX56" fmla="*/ 1106417 w 1187964"/>
              <a:gd name="connsiteY56" fmla="*/ 139831 h 887544"/>
              <a:gd name="connsiteX57" fmla="*/ 1115942 w 1187964"/>
              <a:gd name="connsiteY57" fmla="*/ 168406 h 887544"/>
              <a:gd name="connsiteX58" fmla="*/ 1125467 w 1187964"/>
              <a:gd name="connsiteY58" fmla="*/ 182694 h 887544"/>
              <a:gd name="connsiteX59" fmla="*/ 1130230 w 1187964"/>
              <a:gd name="connsiteY59" fmla="*/ 216031 h 887544"/>
              <a:gd name="connsiteX60" fmla="*/ 1134992 w 1187964"/>
              <a:gd name="connsiteY60" fmla="*/ 230319 h 887544"/>
              <a:gd name="connsiteX61" fmla="*/ 1115942 w 1187964"/>
              <a:gd name="connsiteY61" fmla="*/ 449394 h 887544"/>
              <a:gd name="connsiteX62" fmla="*/ 1101655 w 1187964"/>
              <a:gd name="connsiteY62" fmla="*/ 454156 h 887544"/>
              <a:gd name="connsiteX63" fmla="*/ 1092130 w 1187964"/>
              <a:gd name="connsiteY63" fmla="*/ 468444 h 887544"/>
              <a:gd name="connsiteX64" fmla="*/ 1087367 w 1187964"/>
              <a:gd name="connsiteY64" fmla="*/ 482731 h 887544"/>
              <a:gd name="connsiteX65" fmla="*/ 1073080 w 1187964"/>
              <a:gd name="connsiteY65" fmla="*/ 492256 h 887544"/>
              <a:gd name="connsiteX66" fmla="*/ 901630 w 1187964"/>
              <a:gd name="connsiteY66" fmla="*/ 497019 h 887544"/>
              <a:gd name="connsiteX67" fmla="*/ 887342 w 1187964"/>
              <a:gd name="connsiteY67" fmla="*/ 501781 h 887544"/>
              <a:gd name="connsiteX68" fmla="*/ 877817 w 1187964"/>
              <a:gd name="connsiteY68" fmla="*/ 530356 h 887544"/>
              <a:gd name="connsiteX69" fmla="*/ 873055 w 1187964"/>
              <a:gd name="connsiteY69" fmla="*/ 573219 h 887544"/>
              <a:gd name="connsiteX70" fmla="*/ 858767 w 1187964"/>
              <a:gd name="connsiteY70" fmla="*/ 582744 h 887544"/>
              <a:gd name="connsiteX71" fmla="*/ 854005 w 1187964"/>
              <a:gd name="connsiteY71" fmla="*/ 597031 h 887544"/>
              <a:gd name="connsiteX72" fmla="*/ 830192 w 1187964"/>
              <a:gd name="connsiteY72" fmla="*/ 658944 h 887544"/>
              <a:gd name="connsiteX73" fmla="*/ 820667 w 1187964"/>
              <a:gd name="connsiteY73" fmla="*/ 673231 h 887544"/>
              <a:gd name="connsiteX74" fmla="*/ 811142 w 1187964"/>
              <a:gd name="connsiteY74" fmla="*/ 701806 h 887544"/>
              <a:gd name="connsiteX75" fmla="*/ 801617 w 1187964"/>
              <a:gd name="connsiteY75" fmla="*/ 754194 h 887544"/>
              <a:gd name="connsiteX76" fmla="*/ 792092 w 1187964"/>
              <a:gd name="connsiteY76" fmla="*/ 782769 h 887544"/>
              <a:gd name="connsiteX77" fmla="*/ 773042 w 1187964"/>
              <a:gd name="connsiteY77" fmla="*/ 811344 h 887544"/>
              <a:gd name="connsiteX78" fmla="*/ 758755 w 1187964"/>
              <a:gd name="connsiteY78" fmla="*/ 887544 h 887544"/>
              <a:gd name="connsiteX79" fmla="*/ 725417 w 1187964"/>
              <a:gd name="connsiteY79" fmla="*/ 882781 h 887544"/>
              <a:gd name="connsiteX80" fmla="*/ 715892 w 1187964"/>
              <a:gd name="connsiteY80" fmla="*/ 868494 h 887544"/>
              <a:gd name="connsiteX81" fmla="*/ 701605 w 1187964"/>
              <a:gd name="connsiteY81" fmla="*/ 858969 h 887544"/>
              <a:gd name="connsiteX82" fmla="*/ 696842 w 1187964"/>
              <a:gd name="connsiteY82" fmla="*/ 844681 h 887544"/>
              <a:gd name="connsiteX83" fmla="*/ 687317 w 1187964"/>
              <a:gd name="connsiteY83" fmla="*/ 830394 h 887544"/>
              <a:gd name="connsiteX84" fmla="*/ 663505 w 1187964"/>
              <a:gd name="connsiteY84" fmla="*/ 778006 h 887544"/>
              <a:gd name="connsiteX85" fmla="*/ 644455 w 1187964"/>
              <a:gd name="connsiteY85" fmla="*/ 735144 h 887544"/>
              <a:gd name="connsiteX86" fmla="*/ 639692 w 1187964"/>
              <a:gd name="connsiteY86" fmla="*/ 720856 h 887544"/>
              <a:gd name="connsiteX87" fmla="*/ 634930 w 1187964"/>
              <a:gd name="connsiteY87" fmla="*/ 706569 h 887544"/>
              <a:gd name="connsiteX88" fmla="*/ 625405 w 1187964"/>
              <a:gd name="connsiteY88" fmla="*/ 692281 h 887544"/>
              <a:gd name="connsiteX89" fmla="*/ 606355 w 1187964"/>
              <a:gd name="connsiteY89" fmla="*/ 649419 h 887544"/>
              <a:gd name="connsiteX90" fmla="*/ 592067 w 1187964"/>
              <a:gd name="connsiteY90" fmla="*/ 639894 h 887544"/>
              <a:gd name="connsiteX91" fmla="*/ 582542 w 1187964"/>
              <a:gd name="connsiteY91" fmla="*/ 625606 h 887544"/>
              <a:gd name="connsiteX92" fmla="*/ 511105 w 1187964"/>
              <a:gd name="connsiteY92" fmla="*/ 620844 h 887544"/>
              <a:gd name="connsiteX93" fmla="*/ 496817 w 1187964"/>
              <a:gd name="connsiteY93" fmla="*/ 630369 h 887544"/>
              <a:gd name="connsiteX94" fmla="*/ 492055 w 1187964"/>
              <a:gd name="connsiteY94" fmla="*/ 682756 h 887544"/>
              <a:gd name="connsiteX95" fmla="*/ 482530 w 1187964"/>
              <a:gd name="connsiteY95" fmla="*/ 711331 h 887544"/>
              <a:gd name="connsiteX96" fmla="*/ 468242 w 1187964"/>
              <a:gd name="connsiteY96" fmla="*/ 720856 h 887544"/>
              <a:gd name="connsiteX97" fmla="*/ 458717 w 1187964"/>
              <a:gd name="connsiteY97" fmla="*/ 735144 h 887544"/>
              <a:gd name="connsiteX98" fmla="*/ 430142 w 1187964"/>
              <a:gd name="connsiteY98" fmla="*/ 749431 h 887544"/>
              <a:gd name="connsiteX99" fmla="*/ 415855 w 1187964"/>
              <a:gd name="connsiteY99" fmla="*/ 778006 h 887544"/>
              <a:gd name="connsiteX100" fmla="*/ 420617 w 1187964"/>
              <a:gd name="connsiteY100" fmla="*/ 792294 h 887544"/>
              <a:gd name="connsiteX101" fmla="*/ 415855 w 1187964"/>
              <a:gd name="connsiteY101" fmla="*/ 816106 h 887544"/>
              <a:gd name="connsiteX102" fmla="*/ 387280 w 1187964"/>
              <a:gd name="connsiteY102" fmla="*/ 835156 h 887544"/>
              <a:gd name="connsiteX103" fmla="*/ 382517 w 1187964"/>
              <a:gd name="connsiteY103" fmla="*/ 849444 h 887544"/>
              <a:gd name="connsiteX104" fmla="*/ 349180 w 1187964"/>
              <a:gd name="connsiteY104" fmla="*/ 849444 h 887544"/>
              <a:gd name="connsiteX105" fmla="*/ 344417 w 1187964"/>
              <a:gd name="connsiteY105" fmla="*/ 816106 h 887544"/>
              <a:gd name="connsiteX106" fmla="*/ 334892 w 1187964"/>
              <a:gd name="connsiteY106" fmla="*/ 801819 h 887544"/>
              <a:gd name="connsiteX107" fmla="*/ 320605 w 1187964"/>
              <a:gd name="connsiteY107" fmla="*/ 773244 h 887544"/>
              <a:gd name="connsiteX108" fmla="*/ 306317 w 1187964"/>
              <a:gd name="connsiteY108" fmla="*/ 658944 h 887544"/>
              <a:gd name="connsiteX109" fmla="*/ 292030 w 1187964"/>
              <a:gd name="connsiteY109" fmla="*/ 644656 h 887544"/>
              <a:gd name="connsiteX110" fmla="*/ 282505 w 1187964"/>
              <a:gd name="connsiteY110" fmla="*/ 592269 h 887544"/>
              <a:gd name="connsiteX111" fmla="*/ 268217 w 1187964"/>
              <a:gd name="connsiteY111" fmla="*/ 554169 h 887544"/>
              <a:gd name="connsiteX112" fmla="*/ 253930 w 1187964"/>
              <a:gd name="connsiteY112" fmla="*/ 549406 h 887544"/>
              <a:gd name="connsiteX113" fmla="*/ 244405 w 1187964"/>
              <a:gd name="connsiteY113" fmla="*/ 535119 h 887544"/>
              <a:gd name="connsiteX114" fmla="*/ 230117 w 1187964"/>
              <a:gd name="connsiteY114" fmla="*/ 530356 h 887544"/>
              <a:gd name="connsiteX115" fmla="*/ 215830 w 1187964"/>
              <a:gd name="connsiteY115" fmla="*/ 520831 h 887544"/>
              <a:gd name="connsiteX116" fmla="*/ 215830 w 1187964"/>
              <a:gd name="connsiteY116" fmla="*/ 516069 h 88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87964" h="887544">
                <a:moveTo>
                  <a:pt x="215830" y="516069"/>
                </a:moveTo>
                <a:cubicBezTo>
                  <a:pt x="211861" y="514482"/>
                  <a:pt x="198752" y="515796"/>
                  <a:pt x="192017" y="511306"/>
                </a:cubicBezTo>
                <a:cubicBezTo>
                  <a:pt x="187840" y="508521"/>
                  <a:pt x="190391" y="500939"/>
                  <a:pt x="187255" y="497019"/>
                </a:cubicBezTo>
                <a:cubicBezTo>
                  <a:pt x="180541" y="488627"/>
                  <a:pt x="168091" y="485868"/>
                  <a:pt x="158680" y="482731"/>
                </a:cubicBezTo>
                <a:cubicBezTo>
                  <a:pt x="155505" y="477969"/>
                  <a:pt x="153624" y="472020"/>
                  <a:pt x="149155" y="468444"/>
                </a:cubicBezTo>
                <a:cubicBezTo>
                  <a:pt x="145235" y="465308"/>
                  <a:pt x="139837" y="464391"/>
                  <a:pt x="134867" y="463681"/>
                </a:cubicBezTo>
                <a:cubicBezTo>
                  <a:pt x="117509" y="461201"/>
                  <a:pt x="99942" y="460506"/>
                  <a:pt x="82480" y="458919"/>
                </a:cubicBezTo>
                <a:cubicBezTo>
                  <a:pt x="69445" y="450229"/>
                  <a:pt x="65352" y="450147"/>
                  <a:pt x="58667" y="435106"/>
                </a:cubicBezTo>
                <a:cubicBezTo>
                  <a:pt x="54589" y="425931"/>
                  <a:pt x="54711" y="414885"/>
                  <a:pt x="49142" y="406531"/>
                </a:cubicBezTo>
                <a:lnTo>
                  <a:pt x="30092" y="377956"/>
                </a:lnTo>
                <a:cubicBezTo>
                  <a:pt x="24791" y="362051"/>
                  <a:pt x="24552" y="362552"/>
                  <a:pt x="20567" y="344619"/>
                </a:cubicBezTo>
                <a:cubicBezTo>
                  <a:pt x="12904" y="310133"/>
                  <a:pt x="19554" y="332051"/>
                  <a:pt x="11042" y="306519"/>
                </a:cubicBezTo>
                <a:cubicBezTo>
                  <a:pt x="5599" y="252080"/>
                  <a:pt x="0" y="219612"/>
                  <a:pt x="11042" y="158881"/>
                </a:cubicBezTo>
                <a:cubicBezTo>
                  <a:pt x="11940" y="153942"/>
                  <a:pt x="20567" y="155706"/>
                  <a:pt x="25330" y="154119"/>
                </a:cubicBezTo>
                <a:cubicBezTo>
                  <a:pt x="28505" y="149356"/>
                  <a:pt x="33045" y="145261"/>
                  <a:pt x="34855" y="139831"/>
                </a:cubicBezTo>
                <a:cubicBezTo>
                  <a:pt x="37908" y="130670"/>
                  <a:pt x="34499" y="119445"/>
                  <a:pt x="39617" y="111256"/>
                </a:cubicBezTo>
                <a:cubicBezTo>
                  <a:pt x="43380" y="105236"/>
                  <a:pt x="52503" y="105253"/>
                  <a:pt x="58667" y="101731"/>
                </a:cubicBezTo>
                <a:cubicBezTo>
                  <a:pt x="63637" y="98891"/>
                  <a:pt x="68192" y="95381"/>
                  <a:pt x="72955" y="92206"/>
                </a:cubicBezTo>
                <a:cubicBezTo>
                  <a:pt x="74542" y="87444"/>
                  <a:pt x="77007" y="82888"/>
                  <a:pt x="77717" y="77919"/>
                </a:cubicBezTo>
                <a:cubicBezTo>
                  <a:pt x="80197" y="60561"/>
                  <a:pt x="78806" y="42676"/>
                  <a:pt x="82480" y="25531"/>
                </a:cubicBezTo>
                <a:cubicBezTo>
                  <a:pt x="85126" y="13185"/>
                  <a:pt x="97297" y="7716"/>
                  <a:pt x="106292" y="1719"/>
                </a:cubicBezTo>
                <a:cubicBezTo>
                  <a:pt x="120580" y="4894"/>
                  <a:pt x="139785" y="0"/>
                  <a:pt x="149155" y="11244"/>
                </a:cubicBezTo>
                <a:cubicBezTo>
                  <a:pt x="159369" y="23500"/>
                  <a:pt x="151491" y="43100"/>
                  <a:pt x="153917" y="58869"/>
                </a:cubicBezTo>
                <a:cubicBezTo>
                  <a:pt x="154680" y="63831"/>
                  <a:pt x="155544" y="69236"/>
                  <a:pt x="158680" y="73156"/>
                </a:cubicBezTo>
                <a:cubicBezTo>
                  <a:pt x="162256" y="77625"/>
                  <a:pt x="168570" y="79017"/>
                  <a:pt x="172967" y="82681"/>
                </a:cubicBezTo>
                <a:cubicBezTo>
                  <a:pt x="178141" y="86993"/>
                  <a:pt x="181651" y="93233"/>
                  <a:pt x="187255" y="96969"/>
                </a:cubicBezTo>
                <a:cubicBezTo>
                  <a:pt x="191432" y="99754"/>
                  <a:pt x="196566" y="101068"/>
                  <a:pt x="201542" y="101731"/>
                </a:cubicBezTo>
                <a:cubicBezTo>
                  <a:pt x="220490" y="104257"/>
                  <a:pt x="239642" y="104906"/>
                  <a:pt x="258692" y="106494"/>
                </a:cubicBezTo>
                <a:cubicBezTo>
                  <a:pt x="263455" y="108081"/>
                  <a:pt x="268010" y="110546"/>
                  <a:pt x="272980" y="111256"/>
                </a:cubicBezTo>
                <a:cubicBezTo>
                  <a:pt x="290338" y="113736"/>
                  <a:pt x="309684" y="108177"/>
                  <a:pt x="325367" y="116019"/>
                </a:cubicBezTo>
                <a:cubicBezTo>
                  <a:pt x="332607" y="119639"/>
                  <a:pt x="325640" y="133096"/>
                  <a:pt x="330130" y="139831"/>
                </a:cubicBezTo>
                <a:cubicBezTo>
                  <a:pt x="332915" y="144008"/>
                  <a:pt x="339447" y="143884"/>
                  <a:pt x="344417" y="144594"/>
                </a:cubicBezTo>
                <a:cubicBezTo>
                  <a:pt x="361775" y="147074"/>
                  <a:pt x="379378" y="147420"/>
                  <a:pt x="396805" y="149356"/>
                </a:cubicBezTo>
                <a:cubicBezTo>
                  <a:pt x="407962" y="150596"/>
                  <a:pt x="419030" y="152531"/>
                  <a:pt x="430142" y="154119"/>
                </a:cubicBezTo>
                <a:cubicBezTo>
                  <a:pt x="431730" y="160469"/>
                  <a:pt x="430595" y="168243"/>
                  <a:pt x="434905" y="173169"/>
                </a:cubicBezTo>
                <a:cubicBezTo>
                  <a:pt x="448392" y="188582"/>
                  <a:pt x="461068" y="191415"/>
                  <a:pt x="477767" y="196981"/>
                </a:cubicBezTo>
                <a:cubicBezTo>
                  <a:pt x="482530" y="193806"/>
                  <a:pt x="486935" y="190016"/>
                  <a:pt x="492055" y="187456"/>
                </a:cubicBezTo>
                <a:cubicBezTo>
                  <a:pt x="496545" y="185211"/>
                  <a:pt x="501335" y="183052"/>
                  <a:pt x="506342" y="182694"/>
                </a:cubicBezTo>
                <a:cubicBezTo>
                  <a:pt x="545960" y="179864"/>
                  <a:pt x="585717" y="179519"/>
                  <a:pt x="625405" y="177931"/>
                </a:cubicBezTo>
                <a:cubicBezTo>
                  <a:pt x="628580" y="173169"/>
                  <a:pt x="630461" y="167220"/>
                  <a:pt x="634930" y="163644"/>
                </a:cubicBezTo>
                <a:cubicBezTo>
                  <a:pt x="638850" y="160508"/>
                  <a:pt x="644247" y="159591"/>
                  <a:pt x="649217" y="158881"/>
                </a:cubicBezTo>
                <a:cubicBezTo>
                  <a:pt x="666575" y="156401"/>
                  <a:pt x="684142" y="155706"/>
                  <a:pt x="701605" y="154119"/>
                </a:cubicBezTo>
                <a:cubicBezTo>
                  <a:pt x="754384" y="140923"/>
                  <a:pt x="693692" y="154119"/>
                  <a:pt x="811142" y="154119"/>
                </a:cubicBezTo>
                <a:cubicBezTo>
                  <a:pt x="825518" y="154119"/>
                  <a:pt x="839717" y="150944"/>
                  <a:pt x="854005" y="149356"/>
                </a:cubicBezTo>
                <a:cubicBezTo>
                  <a:pt x="858767" y="146181"/>
                  <a:pt x="865117" y="144593"/>
                  <a:pt x="868292" y="139831"/>
                </a:cubicBezTo>
                <a:cubicBezTo>
                  <a:pt x="871923" y="134385"/>
                  <a:pt x="868427" y="125409"/>
                  <a:pt x="873055" y="120781"/>
                </a:cubicBezTo>
                <a:cubicBezTo>
                  <a:pt x="877683" y="116153"/>
                  <a:pt x="885625" y="116945"/>
                  <a:pt x="892105" y="116019"/>
                </a:cubicBezTo>
                <a:cubicBezTo>
                  <a:pt x="907899" y="113763"/>
                  <a:pt x="923855" y="112844"/>
                  <a:pt x="939730" y="111256"/>
                </a:cubicBezTo>
                <a:cubicBezTo>
                  <a:pt x="934967" y="104906"/>
                  <a:pt x="925442" y="100144"/>
                  <a:pt x="925442" y="92206"/>
                </a:cubicBezTo>
                <a:cubicBezTo>
                  <a:pt x="925442" y="86482"/>
                  <a:pt x="934499" y="85006"/>
                  <a:pt x="939730" y="82681"/>
                </a:cubicBezTo>
                <a:cubicBezTo>
                  <a:pt x="948905" y="78603"/>
                  <a:pt x="958780" y="76331"/>
                  <a:pt x="968305" y="73156"/>
                </a:cubicBezTo>
                <a:lnTo>
                  <a:pt x="982592" y="68394"/>
                </a:lnTo>
                <a:cubicBezTo>
                  <a:pt x="1010841" y="49562"/>
                  <a:pt x="1008992" y="46581"/>
                  <a:pt x="1063555" y="63631"/>
                </a:cubicBezTo>
                <a:cubicBezTo>
                  <a:pt x="1070331" y="65749"/>
                  <a:pt x="1068060" y="77661"/>
                  <a:pt x="1073080" y="82681"/>
                </a:cubicBezTo>
                <a:cubicBezTo>
                  <a:pt x="1076630" y="86231"/>
                  <a:pt x="1082605" y="85856"/>
                  <a:pt x="1087367" y="87444"/>
                </a:cubicBezTo>
                <a:cubicBezTo>
                  <a:pt x="1088955" y="103319"/>
                  <a:pt x="1086678" y="120075"/>
                  <a:pt x="1092130" y="135069"/>
                </a:cubicBezTo>
                <a:cubicBezTo>
                  <a:pt x="1093846" y="139787"/>
                  <a:pt x="1103499" y="135746"/>
                  <a:pt x="1106417" y="139831"/>
                </a:cubicBezTo>
                <a:cubicBezTo>
                  <a:pt x="1112253" y="148001"/>
                  <a:pt x="1110373" y="160052"/>
                  <a:pt x="1115942" y="168406"/>
                </a:cubicBezTo>
                <a:lnTo>
                  <a:pt x="1125467" y="182694"/>
                </a:lnTo>
                <a:cubicBezTo>
                  <a:pt x="1127055" y="193806"/>
                  <a:pt x="1128029" y="205024"/>
                  <a:pt x="1130230" y="216031"/>
                </a:cubicBezTo>
                <a:cubicBezTo>
                  <a:pt x="1131215" y="220954"/>
                  <a:pt x="1134992" y="225299"/>
                  <a:pt x="1134992" y="230319"/>
                </a:cubicBezTo>
                <a:cubicBezTo>
                  <a:pt x="1134992" y="295816"/>
                  <a:pt x="1187964" y="413384"/>
                  <a:pt x="1115942" y="449394"/>
                </a:cubicBezTo>
                <a:cubicBezTo>
                  <a:pt x="1111452" y="451639"/>
                  <a:pt x="1106417" y="452569"/>
                  <a:pt x="1101655" y="454156"/>
                </a:cubicBezTo>
                <a:cubicBezTo>
                  <a:pt x="1098480" y="458919"/>
                  <a:pt x="1094690" y="463324"/>
                  <a:pt x="1092130" y="468444"/>
                </a:cubicBezTo>
                <a:cubicBezTo>
                  <a:pt x="1089885" y="472934"/>
                  <a:pt x="1090503" y="478811"/>
                  <a:pt x="1087367" y="482731"/>
                </a:cubicBezTo>
                <a:cubicBezTo>
                  <a:pt x="1083791" y="487200"/>
                  <a:pt x="1078787" y="491817"/>
                  <a:pt x="1073080" y="492256"/>
                </a:cubicBezTo>
                <a:cubicBezTo>
                  <a:pt x="1016076" y="496641"/>
                  <a:pt x="958780" y="495431"/>
                  <a:pt x="901630" y="497019"/>
                </a:cubicBezTo>
                <a:cubicBezTo>
                  <a:pt x="896867" y="498606"/>
                  <a:pt x="890260" y="497696"/>
                  <a:pt x="887342" y="501781"/>
                </a:cubicBezTo>
                <a:cubicBezTo>
                  <a:pt x="881506" y="509951"/>
                  <a:pt x="877817" y="530356"/>
                  <a:pt x="877817" y="530356"/>
                </a:cubicBezTo>
                <a:cubicBezTo>
                  <a:pt x="876230" y="544644"/>
                  <a:pt x="877968" y="559709"/>
                  <a:pt x="873055" y="573219"/>
                </a:cubicBezTo>
                <a:cubicBezTo>
                  <a:pt x="871099" y="578598"/>
                  <a:pt x="862343" y="578274"/>
                  <a:pt x="858767" y="582744"/>
                </a:cubicBezTo>
                <a:cubicBezTo>
                  <a:pt x="855631" y="586664"/>
                  <a:pt x="855592" y="592269"/>
                  <a:pt x="854005" y="597031"/>
                </a:cubicBezTo>
                <a:cubicBezTo>
                  <a:pt x="847623" y="641701"/>
                  <a:pt x="855469" y="621029"/>
                  <a:pt x="830192" y="658944"/>
                </a:cubicBezTo>
                <a:lnTo>
                  <a:pt x="820667" y="673231"/>
                </a:lnTo>
                <a:cubicBezTo>
                  <a:pt x="817492" y="682756"/>
                  <a:pt x="812792" y="691902"/>
                  <a:pt x="811142" y="701806"/>
                </a:cubicBezTo>
                <a:cubicBezTo>
                  <a:pt x="809585" y="711152"/>
                  <a:pt x="804472" y="743726"/>
                  <a:pt x="801617" y="754194"/>
                </a:cubicBezTo>
                <a:cubicBezTo>
                  <a:pt x="798975" y="763880"/>
                  <a:pt x="797661" y="774415"/>
                  <a:pt x="792092" y="782769"/>
                </a:cubicBezTo>
                <a:lnTo>
                  <a:pt x="773042" y="811344"/>
                </a:lnTo>
                <a:cubicBezTo>
                  <a:pt x="758472" y="855054"/>
                  <a:pt x="764516" y="829929"/>
                  <a:pt x="758755" y="887544"/>
                </a:cubicBezTo>
                <a:cubicBezTo>
                  <a:pt x="747642" y="885956"/>
                  <a:pt x="735675" y="887340"/>
                  <a:pt x="725417" y="882781"/>
                </a:cubicBezTo>
                <a:cubicBezTo>
                  <a:pt x="720187" y="880456"/>
                  <a:pt x="719939" y="872541"/>
                  <a:pt x="715892" y="868494"/>
                </a:cubicBezTo>
                <a:cubicBezTo>
                  <a:pt x="711845" y="864447"/>
                  <a:pt x="706367" y="862144"/>
                  <a:pt x="701605" y="858969"/>
                </a:cubicBezTo>
                <a:cubicBezTo>
                  <a:pt x="700017" y="854206"/>
                  <a:pt x="699087" y="849171"/>
                  <a:pt x="696842" y="844681"/>
                </a:cubicBezTo>
                <a:cubicBezTo>
                  <a:pt x="694282" y="839562"/>
                  <a:pt x="688604" y="835971"/>
                  <a:pt x="687317" y="830394"/>
                </a:cubicBezTo>
                <a:cubicBezTo>
                  <a:pt x="674390" y="774377"/>
                  <a:pt x="701115" y="787410"/>
                  <a:pt x="663505" y="778006"/>
                </a:cubicBezTo>
                <a:cubicBezTo>
                  <a:pt x="648410" y="755365"/>
                  <a:pt x="655791" y="769150"/>
                  <a:pt x="644455" y="735144"/>
                </a:cubicBezTo>
                <a:lnTo>
                  <a:pt x="639692" y="720856"/>
                </a:lnTo>
                <a:cubicBezTo>
                  <a:pt x="638105" y="716094"/>
                  <a:pt x="637714" y="710746"/>
                  <a:pt x="634930" y="706569"/>
                </a:cubicBezTo>
                <a:cubicBezTo>
                  <a:pt x="631755" y="701806"/>
                  <a:pt x="627730" y="697512"/>
                  <a:pt x="625405" y="692281"/>
                </a:cubicBezTo>
                <a:cubicBezTo>
                  <a:pt x="617860" y="675305"/>
                  <a:pt x="619289" y="662352"/>
                  <a:pt x="606355" y="649419"/>
                </a:cubicBezTo>
                <a:cubicBezTo>
                  <a:pt x="602307" y="645372"/>
                  <a:pt x="596830" y="643069"/>
                  <a:pt x="592067" y="639894"/>
                </a:cubicBezTo>
                <a:cubicBezTo>
                  <a:pt x="588892" y="635131"/>
                  <a:pt x="586589" y="629654"/>
                  <a:pt x="582542" y="625606"/>
                </a:cubicBezTo>
                <a:cubicBezTo>
                  <a:pt x="561640" y="604703"/>
                  <a:pt x="542932" y="618191"/>
                  <a:pt x="511105" y="620844"/>
                </a:cubicBezTo>
                <a:cubicBezTo>
                  <a:pt x="506342" y="624019"/>
                  <a:pt x="498500" y="624898"/>
                  <a:pt x="496817" y="630369"/>
                </a:cubicBezTo>
                <a:cubicBezTo>
                  <a:pt x="491660" y="647128"/>
                  <a:pt x="495102" y="665488"/>
                  <a:pt x="492055" y="682756"/>
                </a:cubicBezTo>
                <a:cubicBezTo>
                  <a:pt x="490310" y="692643"/>
                  <a:pt x="490884" y="705762"/>
                  <a:pt x="482530" y="711331"/>
                </a:cubicBezTo>
                <a:lnTo>
                  <a:pt x="468242" y="720856"/>
                </a:lnTo>
                <a:cubicBezTo>
                  <a:pt x="465067" y="725619"/>
                  <a:pt x="462764" y="731096"/>
                  <a:pt x="458717" y="735144"/>
                </a:cubicBezTo>
                <a:cubicBezTo>
                  <a:pt x="449484" y="744377"/>
                  <a:pt x="441763" y="745558"/>
                  <a:pt x="430142" y="749431"/>
                </a:cubicBezTo>
                <a:cubicBezTo>
                  <a:pt x="425326" y="756655"/>
                  <a:pt x="415855" y="768147"/>
                  <a:pt x="415855" y="778006"/>
                </a:cubicBezTo>
                <a:cubicBezTo>
                  <a:pt x="415855" y="783026"/>
                  <a:pt x="419030" y="787531"/>
                  <a:pt x="420617" y="792294"/>
                </a:cubicBezTo>
                <a:cubicBezTo>
                  <a:pt x="419030" y="800231"/>
                  <a:pt x="420825" y="809717"/>
                  <a:pt x="415855" y="816106"/>
                </a:cubicBezTo>
                <a:cubicBezTo>
                  <a:pt x="408827" y="825142"/>
                  <a:pt x="387280" y="835156"/>
                  <a:pt x="387280" y="835156"/>
                </a:cubicBezTo>
                <a:cubicBezTo>
                  <a:pt x="385692" y="839919"/>
                  <a:pt x="386067" y="845894"/>
                  <a:pt x="382517" y="849444"/>
                </a:cubicBezTo>
                <a:cubicBezTo>
                  <a:pt x="372953" y="859008"/>
                  <a:pt x="358846" y="851860"/>
                  <a:pt x="349180" y="849444"/>
                </a:cubicBezTo>
                <a:cubicBezTo>
                  <a:pt x="347592" y="838331"/>
                  <a:pt x="347643" y="826858"/>
                  <a:pt x="344417" y="816106"/>
                </a:cubicBezTo>
                <a:cubicBezTo>
                  <a:pt x="342772" y="810624"/>
                  <a:pt x="337452" y="806938"/>
                  <a:pt x="334892" y="801819"/>
                </a:cubicBezTo>
                <a:cubicBezTo>
                  <a:pt x="315175" y="762384"/>
                  <a:pt x="347902" y="814187"/>
                  <a:pt x="320605" y="773244"/>
                </a:cubicBezTo>
                <a:cubicBezTo>
                  <a:pt x="318047" y="719523"/>
                  <a:pt x="333931" y="692082"/>
                  <a:pt x="306317" y="658944"/>
                </a:cubicBezTo>
                <a:cubicBezTo>
                  <a:pt x="302005" y="653770"/>
                  <a:pt x="296792" y="649419"/>
                  <a:pt x="292030" y="644656"/>
                </a:cubicBezTo>
                <a:cubicBezTo>
                  <a:pt x="280267" y="585848"/>
                  <a:pt x="294689" y="659281"/>
                  <a:pt x="282505" y="592269"/>
                </a:cubicBezTo>
                <a:cubicBezTo>
                  <a:pt x="280198" y="579580"/>
                  <a:pt x="279702" y="563357"/>
                  <a:pt x="268217" y="554169"/>
                </a:cubicBezTo>
                <a:cubicBezTo>
                  <a:pt x="264297" y="551033"/>
                  <a:pt x="258692" y="550994"/>
                  <a:pt x="253930" y="549406"/>
                </a:cubicBezTo>
                <a:cubicBezTo>
                  <a:pt x="250755" y="544644"/>
                  <a:pt x="248874" y="538695"/>
                  <a:pt x="244405" y="535119"/>
                </a:cubicBezTo>
                <a:cubicBezTo>
                  <a:pt x="240485" y="531983"/>
                  <a:pt x="234607" y="532601"/>
                  <a:pt x="230117" y="530356"/>
                </a:cubicBezTo>
                <a:cubicBezTo>
                  <a:pt x="224998" y="527796"/>
                  <a:pt x="220949" y="523391"/>
                  <a:pt x="215830" y="520831"/>
                </a:cubicBezTo>
                <a:cubicBezTo>
                  <a:pt x="203294" y="514563"/>
                  <a:pt x="219799" y="517657"/>
                  <a:pt x="215830" y="516069"/>
                </a:cubicBezTo>
                <a:close/>
              </a:path>
            </a:pathLst>
          </a:cu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ustDataLst>
      <p:tags r:id="rId1"/>
    </p:custDataLst>
  </p:cSld>
  <p:clrMapOvr>
    <a:masterClrMapping/>
  </p:clrMapOvr>
  <p:transition advTm="5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90600"/>
            <a:ext cx="7772400" cy="4876800"/>
          </a:xfrm>
        </p:spPr>
        <p:txBody>
          <a:bodyPr>
            <a:normAutofit lnSpcReduction="10000"/>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Using Mimics 13® imaging software, the collateral cartilages and digital cushion were manually isolated from each CT and MR image, respectively, to build 3-D models. The distal phalanx was isolated using the program’s bone algorithm.</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For each foot, volume data was recorded from the distal phalanx, collateral cartilage, digital cushion, and digital cushion fibrocartilage models.</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These models were then imported to Autodesk 3ds Max 9 Sp2® for rendering. The CT and MR data for each foot was merged by aligning the foramen of the palmar processes.</a:t>
            </a:r>
          </a:p>
        </p:txBody>
      </p:sp>
    </p:spTree>
  </p:cSld>
  <p:clrMapOvr>
    <a:masterClrMapping/>
  </p:clrMapOvr>
  <p:transition advTm="1018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0"/>
            <a:ext cx="5715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Isolating the Collateral Cartilages</a:t>
            </a:r>
          </a:p>
        </p:txBody>
      </p:sp>
      <p:pic>
        <p:nvPicPr>
          <p:cNvPr id="21507" name="Picture 4" descr="helo45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64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58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0"/>
            <a:ext cx="6858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Isolating the Digital Cushion</a:t>
            </a:r>
          </a:p>
        </p:txBody>
      </p:sp>
      <p:pic>
        <p:nvPicPr>
          <p:cNvPr id="22531" name="Picture 5" descr="helo45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89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12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4770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Isolating the Digital Cushion’s Fibrocartilage</a:t>
            </a:r>
          </a:p>
        </p:txBody>
      </p:sp>
      <p:grpSp>
        <p:nvGrpSpPr>
          <p:cNvPr id="23555" name="Group 5"/>
          <p:cNvGrpSpPr>
            <a:grpSpLocks/>
          </p:cNvGrpSpPr>
          <p:nvPr/>
        </p:nvGrpSpPr>
        <p:grpSpPr bwMode="auto">
          <a:xfrm>
            <a:off x="914400" y="1752600"/>
            <a:ext cx="7239000" cy="3506788"/>
            <a:chOff x="914400" y="1752600"/>
            <a:chExt cx="7239000" cy="3506788"/>
          </a:xfrm>
        </p:grpSpPr>
        <p:pic>
          <p:nvPicPr>
            <p:cNvPr id="23557" name="Picture 4" descr="helo455.jpg"/>
            <p:cNvPicPr>
              <a:picLocks noChangeAspect="1"/>
            </p:cNvPicPr>
            <p:nvPr/>
          </p:nvPicPr>
          <p:blipFill>
            <a:blip r:embed="rId2">
              <a:extLst>
                <a:ext uri="{28A0092B-C50C-407E-A947-70E740481C1C}">
                  <a14:useLocalDpi xmlns:a14="http://schemas.microsoft.com/office/drawing/2010/main" val="0"/>
                </a:ext>
              </a:extLst>
            </a:blip>
            <a:srcRect l="25000" t="23531" r="38454" b="17647"/>
            <a:stretch>
              <a:fillRect/>
            </a:stretch>
          </p:blipFill>
          <p:spPr bwMode="auto">
            <a:xfrm>
              <a:off x="914400" y="1752600"/>
              <a:ext cx="34845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helo454.jpg"/>
            <p:cNvPicPr>
              <a:picLocks noChangeAspect="1"/>
            </p:cNvPicPr>
            <p:nvPr/>
          </p:nvPicPr>
          <p:blipFill>
            <a:blip r:embed="rId3">
              <a:extLst>
                <a:ext uri="{28A0092B-C50C-407E-A947-70E740481C1C}">
                  <a14:useLocalDpi xmlns:a14="http://schemas.microsoft.com/office/drawing/2010/main" val="0"/>
                </a:ext>
              </a:extLst>
            </a:blip>
            <a:srcRect l="25714" t="25143" r="35715" b="11740"/>
            <a:stretch>
              <a:fillRect/>
            </a:stretch>
          </p:blipFill>
          <p:spPr bwMode="auto">
            <a:xfrm>
              <a:off x="4724400" y="1752600"/>
              <a:ext cx="34290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914400" y="5410200"/>
            <a:ext cx="7162800" cy="1200150"/>
          </a:xfrm>
          <a:prstGeom prst="rect">
            <a:avLst/>
          </a:prstGeom>
        </p:spPr>
        <p:txBody>
          <a:bodyPr>
            <a:spAutoFit/>
          </a:bodyPr>
          <a:lstStyle/>
          <a:p>
            <a:pPr fontAlgn="auto">
              <a:spcBef>
                <a:spcPts val="0"/>
              </a:spcBef>
              <a:spcAft>
                <a:spcPts val="0"/>
              </a:spcAft>
              <a:defRPr/>
            </a:pPr>
            <a:r>
              <a:rPr lang="en-US" dirty="0">
                <a:solidFill>
                  <a:schemeClr val="accent6">
                    <a:lumMod val="20000"/>
                    <a:lumOff val="80000"/>
                  </a:schemeClr>
                </a:solidFill>
                <a:latin typeface="+mn-lt"/>
              </a:rPr>
              <a:t>A rough estimate of the digital cushion’s fibrocartilage content was made by intersecting a mask approximating fibrocartilage’s gray scale value with the digital cushion mask.</a:t>
            </a:r>
          </a:p>
          <a:p>
            <a:pPr fontAlgn="auto">
              <a:spcBef>
                <a:spcPts val="0"/>
              </a:spcBef>
              <a:spcAft>
                <a:spcPts val="0"/>
              </a:spcAft>
              <a:defRPr/>
            </a:pPr>
            <a:endParaRPr lang="en-US" dirty="0">
              <a:solidFill>
                <a:schemeClr val="accent6">
                  <a:lumMod val="20000"/>
                  <a:lumOff val="80000"/>
                </a:schemeClr>
              </a:solidFill>
              <a:latin typeface="+mn-lt"/>
            </a:endParaRPr>
          </a:p>
        </p:txBody>
      </p:sp>
    </p:spTree>
  </p:cSld>
  <p:clrMapOvr>
    <a:masterClrMapping/>
  </p:clrMapOvr>
  <p:transition advTm="624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elo45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1692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914400"/>
            <a:ext cx="5638800" cy="461963"/>
          </a:xfrm>
          <a:prstGeom prst="rect">
            <a:avLst/>
          </a:prstGeom>
          <a:noFill/>
        </p:spPr>
        <p:txBody>
          <a:bodyPr>
            <a:spAutoFit/>
          </a:bodyPr>
          <a:lstStyle/>
          <a:p>
            <a:pPr algn="ctr" fontAlgn="auto">
              <a:spcBef>
                <a:spcPts val="0"/>
              </a:spcBef>
              <a:spcAft>
                <a:spcPts val="0"/>
              </a:spcAft>
              <a:defRPr/>
            </a:pPr>
            <a:r>
              <a:rPr lang="en-US" sz="2400" dirty="0">
                <a:solidFill>
                  <a:schemeClr val="accent6">
                    <a:lumMod val="20000"/>
                    <a:lumOff val="80000"/>
                  </a:schemeClr>
                </a:solidFill>
                <a:latin typeface="+mn-lt"/>
              </a:rPr>
              <a:t>Rendering in Autodesk 3ds Max 9 Sp2</a:t>
            </a:r>
          </a:p>
        </p:txBody>
      </p:sp>
    </p:spTree>
  </p:cSld>
  <p:clrMapOvr>
    <a:masterClrMapping/>
  </p:clrMapOvr>
  <p:transition advTm="719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80248" cy="4038600"/>
          </a:xfrm>
          <a:ln>
            <a:miter lim="800000"/>
            <a:headEnd/>
            <a:tailEnd/>
          </a:ln>
        </p:spPr>
        <p:txBody>
          <a:bodyPr>
            <a:noAutofit/>
          </a:bodyPr>
          <a:lstStyle/>
          <a:p>
            <a:pPr algn="ctr" eaLnBrk="1" fontAlgn="auto" hangingPunct="1">
              <a:spcAft>
                <a:spcPts val="0"/>
              </a:spcAft>
              <a:defRPr/>
            </a:pPr>
            <a:r>
              <a:rPr lang="en-US" sz="4000" dirty="0" smtClean="0">
                <a:solidFill>
                  <a:srgbClr val="E8FDFE"/>
                </a:solidFill>
                <a:effectLst>
                  <a:outerShdw blurRad="38100" dist="38100" dir="2700000" algn="tl">
                    <a:srgbClr val="000000">
                      <a:alpha val="43137"/>
                    </a:srgbClr>
                  </a:outerShdw>
                </a:effectLst>
                <a:latin typeface="Lucida Sans" pitchFamily="34" charset="0"/>
              </a:rPr>
              <a:t>Evaluating soft tissue composition </a:t>
            </a:r>
            <a:br>
              <a:rPr lang="en-US" sz="4000" dirty="0" smtClean="0">
                <a:solidFill>
                  <a:srgbClr val="E8FDFE"/>
                </a:solidFill>
                <a:effectLst>
                  <a:outerShdw blurRad="38100" dist="38100" dir="2700000" algn="tl">
                    <a:srgbClr val="000000">
                      <a:alpha val="43137"/>
                    </a:srgbClr>
                  </a:outerShdw>
                </a:effectLst>
                <a:latin typeface="Lucida Sans" pitchFamily="34" charset="0"/>
              </a:rPr>
            </a:br>
            <a:r>
              <a:rPr lang="en-US" sz="4000" dirty="0" smtClean="0">
                <a:solidFill>
                  <a:srgbClr val="E8FDFE"/>
                </a:solidFill>
                <a:effectLst>
                  <a:outerShdw blurRad="38100" dist="38100" dir="2700000" algn="tl">
                    <a:srgbClr val="000000">
                      <a:alpha val="43137"/>
                    </a:srgbClr>
                  </a:outerShdw>
                </a:effectLst>
                <a:latin typeface="Lucida Sans" pitchFamily="34" charset="0"/>
              </a:rPr>
              <a:t>of the equine palmar foot with                             computed tomography,       </a:t>
            </a:r>
            <a:br>
              <a:rPr lang="en-US" sz="4000" dirty="0" smtClean="0">
                <a:solidFill>
                  <a:srgbClr val="E8FDFE"/>
                </a:solidFill>
                <a:effectLst>
                  <a:outerShdw blurRad="38100" dist="38100" dir="2700000" algn="tl">
                    <a:srgbClr val="000000">
                      <a:alpha val="43137"/>
                    </a:srgbClr>
                  </a:outerShdw>
                </a:effectLst>
                <a:latin typeface="Lucida Sans" pitchFamily="34" charset="0"/>
              </a:rPr>
            </a:br>
            <a:r>
              <a:rPr lang="en-US" sz="4000" dirty="0" smtClean="0">
                <a:solidFill>
                  <a:srgbClr val="E8FDFE"/>
                </a:solidFill>
                <a:effectLst>
                  <a:outerShdw blurRad="38100" dist="38100" dir="2700000" algn="tl">
                    <a:srgbClr val="000000">
                      <a:alpha val="43137"/>
                    </a:srgbClr>
                  </a:outerShdw>
                </a:effectLst>
                <a:latin typeface="Lucida Sans" pitchFamily="34" charset="0"/>
              </a:rPr>
              <a:t>magnetic resonance imaging, </a:t>
            </a:r>
            <a:br>
              <a:rPr lang="en-US" sz="4000" dirty="0" smtClean="0">
                <a:solidFill>
                  <a:srgbClr val="E8FDFE"/>
                </a:solidFill>
                <a:effectLst>
                  <a:outerShdw blurRad="38100" dist="38100" dir="2700000" algn="tl">
                    <a:srgbClr val="000000">
                      <a:alpha val="43137"/>
                    </a:srgbClr>
                  </a:outerShdw>
                </a:effectLst>
                <a:latin typeface="Lucida Sans" pitchFamily="34" charset="0"/>
              </a:rPr>
            </a:br>
            <a:r>
              <a:rPr lang="en-US" sz="4000" dirty="0" smtClean="0">
                <a:solidFill>
                  <a:srgbClr val="E8FDFE"/>
                </a:solidFill>
                <a:effectLst>
                  <a:outerShdw blurRad="38100" dist="38100" dir="2700000" algn="tl">
                    <a:srgbClr val="000000">
                      <a:alpha val="43137"/>
                    </a:srgbClr>
                  </a:outerShdw>
                </a:effectLst>
                <a:latin typeface="Lucida Sans" pitchFamily="34" charset="0"/>
              </a:rPr>
              <a:t>and 3-D image reconstruction</a:t>
            </a:r>
            <a:endParaRPr lang="en-US" sz="4000" dirty="0">
              <a:solidFill>
                <a:srgbClr val="E8FDFE"/>
              </a:solidFill>
              <a:effectLst>
                <a:outerShdw blurRad="38100" dist="38100" dir="2700000" algn="tl">
                  <a:srgbClr val="000000">
                    <a:alpha val="43137"/>
                  </a:srgbClr>
                </a:outerShdw>
              </a:effectLst>
              <a:latin typeface="Lucida Sans" pitchFamily="34" charset="0"/>
            </a:endParaRPr>
          </a:p>
        </p:txBody>
      </p:sp>
      <p:sp>
        <p:nvSpPr>
          <p:cNvPr id="7171" name="Subtitle 2"/>
          <p:cNvSpPr>
            <a:spLocks noGrp="1"/>
          </p:cNvSpPr>
          <p:nvPr>
            <p:ph type="subTitle" idx="1"/>
          </p:nvPr>
        </p:nvSpPr>
        <p:spPr>
          <a:xfrm rot="10800000" flipV="1">
            <a:off x="0" y="4267200"/>
            <a:ext cx="9144000" cy="2590800"/>
          </a:xfrm>
        </p:spPr>
        <p:txBody>
          <a:bodyPr/>
          <a:lstStyle/>
          <a:p>
            <a:pPr marR="0" algn="ctr" eaLnBrk="1" hangingPunct="1">
              <a:lnSpc>
                <a:spcPct val="80000"/>
              </a:lnSpc>
            </a:pPr>
            <a:endParaRPr lang="en-US" altLang="en-US" sz="1700" b="1" smtClean="0">
              <a:solidFill>
                <a:srgbClr val="EDF3DB"/>
              </a:solidFill>
            </a:endParaRPr>
          </a:p>
          <a:p>
            <a:pPr marR="0" algn="ctr" eaLnBrk="1" hangingPunct="1">
              <a:lnSpc>
                <a:spcPct val="80000"/>
              </a:lnSpc>
            </a:pPr>
            <a:r>
              <a:rPr lang="en-US" altLang="en-US" sz="1700" b="1" smtClean="0">
                <a:solidFill>
                  <a:srgbClr val="EDF3DB"/>
                </a:solidFill>
              </a:rPr>
              <a:t>Adam W. Cooner*</a:t>
            </a:r>
          </a:p>
          <a:p>
            <a:pPr marR="0" algn="ctr" eaLnBrk="1" hangingPunct="1">
              <a:lnSpc>
                <a:spcPct val="80000"/>
              </a:lnSpc>
            </a:pPr>
            <a:r>
              <a:rPr lang="en-US" altLang="en-US" sz="1700" b="1" smtClean="0">
                <a:solidFill>
                  <a:srgbClr val="EDF3DB"/>
                </a:solidFill>
              </a:rPr>
              <a:t>D. Ray Wilhite, PhD</a:t>
            </a:r>
          </a:p>
          <a:p>
            <a:pPr marR="0" algn="ctr" eaLnBrk="1" hangingPunct="1">
              <a:lnSpc>
                <a:spcPct val="80000"/>
              </a:lnSpc>
            </a:pPr>
            <a:r>
              <a:rPr lang="en-US" altLang="en-US" sz="1700" b="1" smtClean="0">
                <a:solidFill>
                  <a:srgbClr val="EDF3DB"/>
                </a:solidFill>
              </a:rPr>
              <a:t>John T. Hathcock, DVM, MS, DACVR</a:t>
            </a:r>
          </a:p>
          <a:p>
            <a:pPr marR="0" algn="ctr" eaLnBrk="1" hangingPunct="1">
              <a:lnSpc>
                <a:spcPct val="80000"/>
              </a:lnSpc>
            </a:pPr>
            <a:r>
              <a:rPr lang="en-US" altLang="en-US" sz="1700" b="1" smtClean="0">
                <a:solidFill>
                  <a:srgbClr val="EDF3DB"/>
                </a:solidFill>
              </a:rPr>
              <a:t>Pete Ramey</a:t>
            </a:r>
          </a:p>
          <a:p>
            <a:pPr marR="0" algn="ctr" eaLnBrk="1" hangingPunct="1">
              <a:lnSpc>
                <a:spcPct val="80000"/>
              </a:lnSpc>
            </a:pPr>
            <a:r>
              <a:rPr lang="en-US" altLang="en-US" sz="1700" b="1" smtClean="0">
                <a:solidFill>
                  <a:srgbClr val="EDF3DB"/>
                </a:solidFill>
              </a:rPr>
              <a:t>Ivy Ramey</a:t>
            </a:r>
          </a:p>
          <a:p>
            <a:pPr marR="0" algn="ctr" eaLnBrk="1" hangingPunct="1">
              <a:lnSpc>
                <a:spcPct val="80000"/>
              </a:lnSpc>
            </a:pPr>
            <a:r>
              <a:rPr lang="en-US" altLang="en-US" sz="1700" b="1" smtClean="0">
                <a:solidFill>
                  <a:srgbClr val="EDF3DB"/>
                </a:solidFill>
              </a:rPr>
              <a:t>Debra R. Taylor, DVM, MS, DACVIM</a:t>
            </a:r>
          </a:p>
          <a:p>
            <a:pPr marR="0" algn="ctr" eaLnBrk="1" hangingPunct="1">
              <a:lnSpc>
                <a:spcPct val="80000"/>
              </a:lnSpc>
            </a:pPr>
            <a:endParaRPr lang="en-US" altLang="en-US" sz="1700" b="1" smtClean="0">
              <a:solidFill>
                <a:srgbClr val="EDF3DB"/>
              </a:solidFill>
            </a:endParaRPr>
          </a:p>
          <a:p>
            <a:pPr marR="0" algn="ctr" eaLnBrk="1" hangingPunct="1">
              <a:lnSpc>
                <a:spcPct val="80000"/>
              </a:lnSpc>
            </a:pPr>
            <a:r>
              <a:rPr lang="en-US" altLang="en-US" sz="1300" b="1" i="1" smtClean="0">
                <a:solidFill>
                  <a:srgbClr val="EDF3DB"/>
                </a:solidFill>
              </a:rPr>
              <a:t>Departments of Clinical Sciences and Anatomy, Physiology, and Pharmacology</a:t>
            </a:r>
          </a:p>
          <a:p>
            <a:pPr marR="0" algn="ctr" eaLnBrk="1" hangingPunct="1">
              <a:lnSpc>
                <a:spcPct val="80000"/>
              </a:lnSpc>
            </a:pPr>
            <a:r>
              <a:rPr lang="en-US" altLang="en-US" sz="1300" b="1" i="1" smtClean="0">
                <a:solidFill>
                  <a:srgbClr val="EDF3DB"/>
                </a:solidFill>
              </a:rPr>
              <a:t>Auburn University College of Veterinary Medicine, Auburn, AL</a:t>
            </a:r>
            <a:endParaRPr lang="en-US" altLang="en-US" sz="1200" smtClean="0"/>
          </a:p>
        </p:txBody>
      </p:sp>
    </p:spTree>
  </p:cSld>
  <p:clrMapOvr>
    <a:masterClrMapping/>
  </p:clrMapOvr>
  <p:transition advTm="436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3124200" y="2743200"/>
            <a:ext cx="2590800" cy="769938"/>
          </a:xfrm>
          <a:prstGeom prst="rect">
            <a:avLst/>
          </a:prstGeom>
          <a:noFill/>
        </p:spPr>
        <p:txBody>
          <a:bodyPr>
            <a:spAutoFit/>
          </a:bodyPr>
          <a:lstStyle/>
          <a:p>
            <a:pPr algn="ctr" fontAlgn="auto">
              <a:spcBef>
                <a:spcPct val="20000"/>
              </a:spcBef>
              <a:spcAft>
                <a:spcPts val="0"/>
              </a:spcAft>
              <a:buClr>
                <a:schemeClr val="accent3"/>
              </a:buClr>
              <a:buSzPct val="95000"/>
              <a:defRPr/>
            </a:pPr>
            <a:r>
              <a:rPr lang="en-US" sz="4400" dirty="0">
                <a:solidFill>
                  <a:srgbClr val="FF0000"/>
                </a:solidFill>
                <a:latin typeface="+mn-lt"/>
              </a:rPr>
              <a:t>Results</a:t>
            </a:r>
          </a:p>
        </p:txBody>
      </p:sp>
    </p:spTree>
  </p:cSld>
  <p:clrMapOvr>
    <a:masterClrMapping/>
  </p:clrMapOvr>
  <p:transition advTm="135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A01D8"/>
        </a:solidFill>
        <a:effectLst/>
      </p:bgPr>
    </p:bg>
    <p:spTree>
      <p:nvGrpSpPr>
        <p:cNvPr id="1" name=""/>
        <p:cNvGrpSpPr/>
        <p:nvPr/>
      </p:nvGrpSpPr>
      <p:grpSpPr>
        <a:xfrm>
          <a:off x="0" y="0"/>
          <a:ext cx="0" cy="0"/>
          <a:chOff x="0" y="0"/>
          <a:chExt cx="0" cy="0"/>
        </a:xfrm>
      </p:grpSpPr>
      <p:pic>
        <p:nvPicPr>
          <p:cNvPr id="26626" name="Picture 3" descr="ppt feet-2.jpg"/>
          <p:cNvPicPr>
            <a:picLocks noChangeAspect="1"/>
          </p:cNvPicPr>
          <p:nvPr/>
        </p:nvPicPr>
        <p:blipFill>
          <a:blip r:embed="rId2">
            <a:extLst>
              <a:ext uri="{28A0092B-C50C-407E-A947-70E740481C1C}">
                <a14:useLocalDpi xmlns:a14="http://schemas.microsoft.com/office/drawing/2010/main" val="0"/>
              </a:ext>
            </a:extLst>
          </a:blip>
          <a:srcRect l="10323" t="6667" r="12856" b="10001"/>
          <a:stretch>
            <a:fillRect/>
          </a:stretch>
        </p:blipFill>
        <p:spPr bwMode="auto">
          <a:xfrm>
            <a:off x="990600" y="838200"/>
            <a:ext cx="6934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p:cNvSpPr txBox="1">
            <a:spLocks noChangeArrowheads="1"/>
          </p:cNvSpPr>
          <p:nvPr/>
        </p:nvSpPr>
        <p:spPr bwMode="auto">
          <a:xfrm>
            <a:off x="1447800" y="381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1</a:t>
            </a:r>
          </a:p>
        </p:txBody>
      </p:sp>
      <p:sp>
        <p:nvSpPr>
          <p:cNvPr id="26628" name="TextBox 5"/>
          <p:cNvSpPr txBox="1">
            <a:spLocks noChangeArrowheads="1"/>
          </p:cNvSpPr>
          <p:nvPr/>
        </p:nvSpPr>
        <p:spPr bwMode="auto">
          <a:xfrm>
            <a:off x="3505200" y="381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2</a:t>
            </a:r>
          </a:p>
        </p:txBody>
      </p:sp>
      <p:sp>
        <p:nvSpPr>
          <p:cNvPr id="26629" name="TextBox 6"/>
          <p:cNvSpPr txBox="1">
            <a:spLocks noChangeArrowheads="1"/>
          </p:cNvSpPr>
          <p:nvPr/>
        </p:nvSpPr>
        <p:spPr bwMode="auto">
          <a:xfrm>
            <a:off x="5638800" y="381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3</a:t>
            </a:r>
          </a:p>
        </p:txBody>
      </p:sp>
    </p:spTree>
  </p:cSld>
  <p:clrMapOvr>
    <a:masterClrMapping/>
  </p:clrMapOvr>
  <p:transition advTm="324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A01D8"/>
        </a:solidFill>
        <a:effectLst/>
      </p:bgPr>
    </p:bg>
    <p:spTree>
      <p:nvGrpSpPr>
        <p:cNvPr id="1" name=""/>
        <p:cNvGrpSpPr/>
        <p:nvPr/>
      </p:nvGrpSpPr>
      <p:grpSpPr>
        <a:xfrm>
          <a:off x="0" y="0"/>
          <a:ext cx="0" cy="0"/>
          <a:chOff x="0" y="0"/>
          <a:chExt cx="0" cy="0"/>
        </a:xfrm>
      </p:grpSpPr>
      <p:pic>
        <p:nvPicPr>
          <p:cNvPr id="27650" name="Picture 3" descr="ppt feet-2.jpg"/>
          <p:cNvPicPr>
            <a:picLocks noChangeAspect="1"/>
          </p:cNvPicPr>
          <p:nvPr/>
        </p:nvPicPr>
        <p:blipFill>
          <a:blip r:embed="rId2">
            <a:extLst>
              <a:ext uri="{28A0092B-C50C-407E-A947-70E740481C1C}">
                <a14:useLocalDpi xmlns:a14="http://schemas.microsoft.com/office/drawing/2010/main" val="0"/>
              </a:ext>
            </a:extLst>
          </a:blip>
          <a:srcRect l="10323" t="59999" r="12856" b="10001"/>
          <a:stretch>
            <a:fillRect/>
          </a:stretch>
        </p:blipFill>
        <p:spPr bwMode="auto">
          <a:xfrm>
            <a:off x="-4763" y="547688"/>
            <a:ext cx="91487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0" descr="foot 1 bottom.jpg"/>
          <p:cNvPicPr>
            <a:picLocks noChangeAspect="1"/>
          </p:cNvPicPr>
          <p:nvPr/>
        </p:nvPicPr>
        <p:blipFill>
          <a:blip r:embed="rId3">
            <a:extLst>
              <a:ext uri="{28A0092B-C50C-407E-A947-70E740481C1C}">
                <a14:useLocalDpi xmlns:a14="http://schemas.microsoft.com/office/drawing/2010/main" val="0"/>
              </a:ext>
            </a:extLst>
          </a:blip>
          <a:srcRect l="1572"/>
          <a:stretch>
            <a:fillRect/>
          </a:stretch>
        </p:blipFill>
        <p:spPr bwMode="auto">
          <a:xfrm>
            <a:off x="366713" y="3543300"/>
            <a:ext cx="24780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1" descr="foot 2 bott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3725863"/>
            <a:ext cx="260032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descr="foot 3 bott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627438"/>
            <a:ext cx="27717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08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A01D8"/>
        </a:solidFill>
        <a:effectLst/>
      </p:bgPr>
    </p:bg>
    <p:spTree>
      <p:nvGrpSpPr>
        <p:cNvPr id="1" name=""/>
        <p:cNvGrpSpPr/>
        <p:nvPr/>
      </p:nvGrpSpPr>
      <p:grpSpPr>
        <a:xfrm>
          <a:off x="0" y="0"/>
          <a:ext cx="0" cy="0"/>
          <a:chOff x="0" y="0"/>
          <a:chExt cx="0" cy="0"/>
        </a:xfrm>
      </p:grpSpPr>
      <p:pic>
        <p:nvPicPr>
          <p:cNvPr id="28674" name="Picture 3" descr="ppt feet-3.jpg"/>
          <p:cNvPicPr>
            <a:picLocks noChangeAspect="1"/>
          </p:cNvPicPr>
          <p:nvPr/>
        </p:nvPicPr>
        <p:blipFill>
          <a:blip r:embed="rId2">
            <a:extLst>
              <a:ext uri="{28A0092B-C50C-407E-A947-70E740481C1C}">
                <a14:useLocalDpi xmlns:a14="http://schemas.microsoft.com/office/drawing/2010/main" val="0"/>
              </a:ext>
            </a:extLst>
          </a:blip>
          <a:srcRect l="10130" t="8888" r="7983" b="8888"/>
          <a:stretch>
            <a:fillRect/>
          </a:stretch>
        </p:blipFill>
        <p:spPr bwMode="auto">
          <a:xfrm>
            <a:off x="914400" y="838200"/>
            <a:ext cx="7391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4"/>
          <p:cNvSpPr txBox="1">
            <a:spLocks noChangeArrowheads="1"/>
          </p:cNvSpPr>
          <p:nvPr/>
        </p:nvSpPr>
        <p:spPr bwMode="auto">
          <a:xfrm>
            <a:off x="1143000" y="228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1</a:t>
            </a:r>
          </a:p>
        </p:txBody>
      </p:sp>
      <p:sp>
        <p:nvSpPr>
          <p:cNvPr id="28676" name="TextBox 5"/>
          <p:cNvSpPr txBox="1">
            <a:spLocks noChangeArrowheads="1"/>
          </p:cNvSpPr>
          <p:nvPr/>
        </p:nvSpPr>
        <p:spPr bwMode="auto">
          <a:xfrm>
            <a:off x="3505200" y="228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2</a:t>
            </a:r>
          </a:p>
        </p:txBody>
      </p:sp>
      <p:sp>
        <p:nvSpPr>
          <p:cNvPr id="28677" name="TextBox 7"/>
          <p:cNvSpPr txBox="1">
            <a:spLocks noChangeArrowheads="1"/>
          </p:cNvSpPr>
          <p:nvPr/>
        </p:nvSpPr>
        <p:spPr bwMode="auto">
          <a:xfrm>
            <a:off x="5943600" y="228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a:t>
            </a:r>
            <a:r>
              <a:rPr lang="en-US" altLang="en-US">
                <a:latin typeface="Constantia" pitchFamily="18" charset="0"/>
              </a:rPr>
              <a:t> </a:t>
            </a:r>
            <a:r>
              <a:rPr lang="en-US" altLang="en-US">
                <a:solidFill>
                  <a:srgbClr val="FFFFFF"/>
                </a:solidFill>
                <a:latin typeface="Constantia" pitchFamily="18" charset="0"/>
              </a:rPr>
              <a:t>3</a:t>
            </a:r>
            <a:endParaRPr lang="en-US" altLang="en-US">
              <a:latin typeface="Constantia" pitchFamily="18" charset="0"/>
            </a:endParaRPr>
          </a:p>
        </p:txBody>
      </p:sp>
    </p:spTree>
  </p:cSld>
  <p:clrMapOvr>
    <a:masterClrMapping/>
  </p:clrMapOvr>
  <p:transition advTm="959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A01D8"/>
        </a:solidFill>
        <a:effectLst/>
      </p:bgPr>
    </p:bg>
    <p:spTree>
      <p:nvGrpSpPr>
        <p:cNvPr id="1" name=""/>
        <p:cNvGrpSpPr/>
        <p:nvPr/>
      </p:nvGrpSpPr>
      <p:grpSpPr>
        <a:xfrm>
          <a:off x="0" y="0"/>
          <a:ext cx="0" cy="0"/>
          <a:chOff x="0" y="0"/>
          <a:chExt cx="0" cy="0"/>
        </a:xfrm>
      </p:grpSpPr>
      <p:pic>
        <p:nvPicPr>
          <p:cNvPr id="29698" name="Picture 3" descr="ppt feet-digital cushions.jpg"/>
          <p:cNvPicPr>
            <a:picLocks noChangeAspect="1"/>
          </p:cNvPicPr>
          <p:nvPr/>
        </p:nvPicPr>
        <p:blipFill>
          <a:blip r:embed="rId2">
            <a:extLst>
              <a:ext uri="{28A0092B-C50C-407E-A947-70E740481C1C}">
                <a14:useLocalDpi xmlns:a14="http://schemas.microsoft.com/office/drawing/2010/main" val="0"/>
              </a:ext>
            </a:extLst>
          </a:blip>
          <a:srcRect l="11168" t="7777" r="8635" b="10001"/>
          <a:stretch>
            <a:fillRect/>
          </a:stretch>
        </p:blipFill>
        <p:spPr bwMode="auto">
          <a:xfrm>
            <a:off x="990600" y="914400"/>
            <a:ext cx="7239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6"/>
          <p:cNvSpPr txBox="1">
            <a:spLocks noChangeArrowheads="1"/>
          </p:cNvSpPr>
          <p:nvPr/>
        </p:nvSpPr>
        <p:spPr bwMode="auto">
          <a:xfrm>
            <a:off x="1371600" y="533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1</a:t>
            </a:r>
          </a:p>
        </p:txBody>
      </p:sp>
      <p:sp>
        <p:nvSpPr>
          <p:cNvPr id="29700" name="TextBox 7"/>
          <p:cNvSpPr txBox="1">
            <a:spLocks noChangeArrowheads="1"/>
          </p:cNvSpPr>
          <p:nvPr/>
        </p:nvSpPr>
        <p:spPr bwMode="auto">
          <a:xfrm>
            <a:off x="3657600" y="533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2</a:t>
            </a:r>
          </a:p>
        </p:txBody>
      </p:sp>
      <p:sp>
        <p:nvSpPr>
          <p:cNvPr id="29701" name="TextBox 8"/>
          <p:cNvSpPr txBox="1">
            <a:spLocks noChangeArrowheads="1"/>
          </p:cNvSpPr>
          <p:nvPr/>
        </p:nvSpPr>
        <p:spPr bwMode="auto">
          <a:xfrm>
            <a:off x="6096000" y="533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latin typeface="Constantia" pitchFamily="18" charset="0"/>
              </a:rPr>
              <a:t>Foot 3</a:t>
            </a:r>
          </a:p>
        </p:txBody>
      </p:sp>
    </p:spTree>
  </p:cSld>
  <p:clrMapOvr>
    <a:masterClrMapping/>
  </p:clrMapOvr>
  <p:transition advTm="766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A01D8"/>
        </a:solidFill>
        <a:effectLst/>
      </p:bgPr>
    </p:bg>
    <p:spTree>
      <p:nvGrpSpPr>
        <p:cNvPr id="1" name=""/>
        <p:cNvGrpSpPr/>
        <p:nvPr/>
      </p:nvGrpSpPr>
      <p:grpSpPr>
        <a:xfrm>
          <a:off x="0" y="0"/>
          <a:ext cx="0" cy="0"/>
          <a:chOff x="0" y="0"/>
          <a:chExt cx="0" cy="0"/>
        </a:xfrm>
      </p:grpSpPr>
      <p:pic>
        <p:nvPicPr>
          <p:cNvPr id="3" name="digital cushions.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88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A01D8"/>
        </a:solidFill>
        <a:effectLst/>
      </p:bgPr>
    </p:bg>
    <p:spTree>
      <p:nvGrpSpPr>
        <p:cNvPr id="1" name=""/>
        <p:cNvGrpSpPr/>
        <p:nvPr/>
      </p:nvGrpSpPr>
      <p:grpSpPr>
        <a:xfrm>
          <a:off x="0" y="0"/>
          <a:ext cx="0" cy="0"/>
          <a:chOff x="0" y="0"/>
          <a:chExt cx="0" cy="0"/>
        </a:xfrm>
      </p:grpSpPr>
      <p:grpSp>
        <p:nvGrpSpPr>
          <p:cNvPr id="1028" name="Group 46"/>
          <p:cNvGrpSpPr>
            <a:grpSpLocks/>
          </p:cNvGrpSpPr>
          <p:nvPr/>
        </p:nvGrpSpPr>
        <p:grpSpPr bwMode="auto">
          <a:xfrm>
            <a:off x="381000" y="609600"/>
            <a:ext cx="8382000" cy="6096000"/>
            <a:chOff x="381000" y="609600"/>
            <a:chExt cx="8382000" cy="6096000"/>
          </a:xfrm>
        </p:grpSpPr>
        <p:graphicFrame>
          <p:nvGraphicFramePr>
            <p:cNvPr id="1026" name="Chart 3"/>
            <p:cNvGraphicFramePr>
              <a:graphicFrameLocks/>
            </p:cNvGraphicFramePr>
            <p:nvPr/>
          </p:nvGraphicFramePr>
          <p:xfrm>
            <a:off x="381000" y="609600"/>
            <a:ext cx="8382000" cy="5054600"/>
          </p:xfrm>
          <a:graphic>
            <a:graphicData uri="http://schemas.openxmlformats.org/presentationml/2006/ole">
              <mc:AlternateContent xmlns:mc="http://schemas.openxmlformats.org/markup-compatibility/2006">
                <mc:Choice xmlns:v="urn:schemas-microsoft-com:vml" Requires="v">
                  <p:oleObj spid="_x0000_s1032" r:id="rId3" imgW="8382727" imgH="5054022" progId="Excel.Chart.8">
                    <p:embed/>
                  </p:oleObj>
                </mc:Choice>
                <mc:Fallback>
                  <p:oleObj r:id="rId3" imgW="8382727" imgH="5054022" progId="Excel.Chart.8">
                    <p:embed/>
                    <p:pic>
                      <p:nvPicPr>
                        <p:cNvPr id="0" name="Char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8382000" cy="505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2"/>
            <p:cNvPicPr>
              <a:picLocks noChangeAspect="1" noChangeArrowheads="1"/>
            </p:cNvPicPr>
            <p:nvPr/>
          </p:nvPicPr>
          <p:blipFill>
            <a:blip r:embed="rId5">
              <a:extLst>
                <a:ext uri="{28A0092B-C50C-407E-A947-70E740481C1C}">
                  <a14:useLocalDpi xmlns:a14="http://schemas.microsoft.com/office/drawing/2010/main" val="0"/>
                </a:ext>
              </a:extLst>
            </a:blip>
            <a:srcRect r="67455"/>
            <a:stretch>
              <a:fillRect/>
            </a:stretch>
          </p:blipFill>
          <p:spPr bwMode="auto">
            <a:xfrm>
              <a:off x="1447800" y="54864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35802" r="39789"/>
            <a:stretch>
              <a:fillRect/>
            </a:stretch>
          </p:blipFill>
          <p:spPr bwMode="auto">
            <a:xfrm>
              <a:off x="3505200" y="54864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l="63464"/>
            <a:stretch>
              <a:fillRect/>
            </a:stretch>
          </p:blipFill>
          <p:spPr bwMode="auto">
            <a:xfrm>
              <a:off x="5334000" y="5486400"/>
              <a:ext cx="171075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Tm="879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01D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Text Placeholder 2"/>
          <p:cNvSpPr>
            <a:spLocks noGrp="1"/>
          </p:cNvSpPr>
          <p:nvPr>
            <p:ph type="body" idx="1"/>
          </p:nvPr>
        </p:nvSpPr>
        <p:spPr/>
        <p:txBody>
          <a:bodyPr/>
          <a:lstStyle/>
          <a:p>
            <a:pPr>
              <a:defRPr/>
            </a:pPr>
            <a:endParaRPr lang="en-US" dirty="0"/>
          </a:p>
        </p:txBody>
      </p:sp>
      <p:grpSp>
        <p:nvGrpSpPr>
          <p:cNvPr id="4" name="Group 52"/>
          <p:cNvGrpSpPr/>
          <p:nvPr/>
        </p:nvGrpSpPr>
        <p:grpSpPr>
          <a:xfrm>
            <a:off x="0" y="0"/>
            <a:ext cx="9164195" cy="7417414"/>
            <a:chOff x="457200" y="152400"/>
            <a:chExt cx="8316221" cy="6731072"/>
          </a:xfrm>
          <a:solidFill>
            <a:srgbClr val="0A01D8"/>
          </a:solidFill>
        </p:grpSpPr>
        <p:sp>
          <p:nvSpPr>
            <p:cNvPr id="5" name="TextBox 4"/>
            <p:cNvSpPr txBox="1"/>
            <p:nvPr/>
          </p:nvSpPr>
          <p:spPr>
            <a:xfrm>
              <a:off x="457200" y="152400"/>
              <a:ext cx="8316221" cy="6731072"/>
            </a:xfrm>
            <a:prstGeom prst="rect">
              <a:avLst/>
            </a:prstGeom>
            <a:grpFill/>
          </p:spPr>
          <p:txBody>
            <a:bodyPr>
              <a:spAutoFit/>
            </a:bodyPr>
            <a:lstStyle/>
            <a:p>
              <a:pPr algn="ctr" fontAlgn="auto">
                <a:spcBef>
                  <a:spcPts val="0"/>
                </a:spcBef>
                <a:spcAft>
                  <a:spcPts val="0"/>
                </a:spcAft>
                <a:defRPr/>
              </a:pPr>
              <a:endParaRPr lang="en-US" sz="1600" dirty="0">
                <a:solidFill>
                  <a:schemeClr val="bg1"/>
                </a:solidFill>
                <a:latin typeface="+mn-lt"/>
              </a:endParaRPr>
            </a:p>
            <a:p>
              <a:pPr algn="ctr" fontAlgn="auto">
                <a:spcBef>
                  <a:spcPts val="0"/>
                </a:spcBef>
                <a:spcAft>
                  <a:spcPts val="0"/>
                </a:spcAft>
                <a:defRPr/>
              </a:pPr>
              <a:endParaRPr lang="en-US" sz="1600" dirty="0">
                <a:solidFill>
                  <a:schemeClr val="bg1"/>
                </a:solidFill>
                <a:latin typeface="+mn-lt"/>
              </a:endParaRPr>
            </a:p>
            <a:p>
              <a:pPr algn="ctr" fontAlgn="auto">
                <a:spcBef>
                  <a:spcPts val="0"/>
                </a:spcBef>
                <a:spcAft>
                  <a:spcPts val="0"/>
                </a:spcAft>
                <a:defRPr/>
              </a:pPr>
              <a:r>
                <a:rPr lang="en-US" sz="3200" b="1" dirty="0">
                  <a:solidFill>
                    <a:schemeClr val="bg1"/>
                  </a:solidFill>
                  <a:latin typeface="+mn-lt"/>
                </a:rPr>
                <a:t>Volumes as Percentages of Distal Phalanx Volume</a:t>
              </a:r>
            </a:p>
            <a:p>
              <a:pPr fontAlgn="auto">
                <a:spcBef>
                  <a:spcPts val="0"/>
                </a:spcBef>
                <a:spcAft>
                  <a:spcPts val="0"/>
                </a:spcAft>
                <a:defRPr/>
              </a:pPr>
              <a:endParaRPr lang="en-US" sz="1600" dirty="0">
                <a:solidFill>
                  <a:schemeClr val="bg1"/>
                </a:solidFill>
                <a:latin typeface="+mn-lt"/>
              </a:endParaRPr>
            </a:p>
            <a:p>
              <a:pPr fontAlgn="auto">
                <a:spcBef>
                  <a:spcPts val="0"/>
                </a:spcBef>
                <a:spcAft>
                  <a:spcPts val="0"/>
                </a:spcAft>
                <a:defRPr/>
              </a:pPr>
              <a:r>
                <a:rPr lang="en-US" sz="1600" dirty="0">
                  <a:solidFill>
                    <a:schemeClr val="bg1"/>
                  </a:solidFill>
                  <a:latin typeface="+mn-lt"/>
                </a:rPr>
                <a:t>				</a:t>
              </a:r>
              <a:r>
                <a:rPr lang="en-US" sz="2800" b="1" dirty="0">
                  <a:solidFill>
                    <a:schemeClr val="bg1"/>
                  </a:solidFill>
                  <a:latin typeface="+mn-lt"/>
                </a:rPr>
                <a:t>Foot 1         Foot 2        Foot 3</a:t>
              </a:r>
            </a:p>
            <a:p>
              <a:pPr fontAlgn="auto">
                <a:spcBef>
                  <a:spcPts val="0"/>
                </a:spcBef>
                <a:spcAft>
                  <a:spcPts val="0"/>
                </a:spcAft>
                <a:defRPr/>
              </a:pPr>
              <a:endParaRPr lang="en-US" sz="2400" dirty="0">
                <a:solidFill>
                  <a:schemeClr val="bg1"/>
                </a:solidFill>
                <a:latin typeface="+mn-lt"/>
              </a:endParaRPr>
            </a:p>
            <a:p>
              <a:pPr fontAlgn="auto">
                <a:spcBef>
                  <a:spcPts val="0"/>
                </a:spcBef>
                <a:spcAft>
                  <a:spcPts val="0"/>
                </a:spcAft>
                <a:defRPr/>
              </a:pPr>
              <a:r>
                <a:rPr lang="en-US" sz="2400" b="1" dirty="0">
                  <a:solidFill>
                    <a:schemeClr val="bg1"/>
                  </a:solidFill>
                  <a:latin typeface="+mn-lt"/>
                </a:rPr>
                <a:t>Collateral Cartilages (CC)</a:t>
              </a:r>
              <a:r>
                <a:rPr lang="en-US" sz="2400" dirty="0">
                  <a:solidFill>
                    <a:schemeClr val="bg1"/>
                  </a:solidFill>
                  <a:latin typeface="+mn-lt"/>
                </a:rPr>
                <a:t>	21.4 %             25.9 %           35.0 %</a:t>
              </a:r>
            </a:p>
            <a:p>
              <a:pPr fontAlgn="auto">
                <a:spcBef>
                  <a:spcPts val="0"/>
                </a:spcBef>
                <a:spcAft>
                  <a:spcPts val="0"/>
                </a:spcAft>
                <a:defRPr/>
              </a:pPr>
              <a:endParaRPr lang="en-US" sz="2400" dirty="0">
                <a:solidFill>
                  <a:schemeClr val="bg1"/>
                </a:solidFill>
                <a:latin typeface="+mn-lt"/>
              </a:endParaRPr>
            </a:p>
            <a:p>
              <a:pPr fontAlgn="auto">
                <a:spcBef>
                  <a:spcPts val="0"/>
                </a:spcBef>
                <a:spcAft>
                  <a:spcPts val="0"/>
                </a:spcAft>
                <a:defRPr/>
              </a:pPr>
              <a:r>
                <a:rPr lang="en-US" sz="2400" b="1" dirty="0">
                  <a:solidFill>
                    <a:schemeClr val="bg1"/>
                  </a:solidFill>
                  <a:latin typeface="+mn-lt"/>
                </a:rPr>
                <a:t>Digital Cushion (DC)</a:t>
              </a:r>
              <a:r>
                <a:rPr lang="en-US" sz="2400" dirty="0">
                  <a:solidFill>
                    <a:schemeClr val="bg1"/>
                  </a:solidFill>
                  <a:latin typeface="+mn-lt"/>
                </a:rPr>
                <a:t>		73.1 %             97.5 %            124 %</a:t>
              </a:r>
            </a:p>
            <a:p>
              <a:pPr fontAlgn="auto">
                <a:spcBef>
                  <a:spcPts val="0"/>
                </a:spcBef>
                <a:spcAft>
                  <a:spcPts val="0"/>
                </a:spcAft>
                <a:defRPr/>
              </a:pPr>
              <a:endParaRPr lang="en-US" sz="2400" dirty="0">
                <a:solidFill>
                  <a:schemeClr val="bg1"/>
                </a:solidFill>
                <a:latin typeface="+mn-lt"/>
              </a:endParaRPr>
            </a:p>
            <a:p>
              <a:pPr fontAlgn="auto">
                <a:spcBef>
                  <a:spcPts val="0"/>
                </a:spcBef>
                <a:spcAft>
                  <a:spcPts val="0"/>
                </a:spcAft>
                <a:defRPr/>
              </a:pPr>
              <a:r>
                <a:rPr lang="en-US" sz="2400" b="1" dirty="0">
                  <a:solidFill>
                    <a:schemeClr val="bg1"/>
                  </a:solidFill>
                  <a:latin typeface="+mn-lt"/>
                </a:rPr>
                <a:t>CC + DC</a:t>
              </a:r>
              <a:r>
                <a:rPr lang="en-US" sz="2400" dirty="0">
                  <a:solidFill>
                    <a:schemeClr val="bg1"/>
                  </a:solidFill>
                  <a:latin typeface="+mn-lt"/>
                </a:rPr>
                <a:t>			94.5 %              123 %            159 %</a:t>
              </a:r>
              <a:r>
                <a:rPr lang="en-US" sz="2400" dirty="0">
                  <a:latin typeface="+mn-lt"/>
                </a:rPr>
                <a:t>  </a:t>
              </a:r>
            </a:p>
            <a:p>
              <a:pPr fontAlgn="auto">
                <a:spcBef>
                  <a:spcPts val="0"/>
                </a:spcBef>
                <a:spcAft>
                  <a:spcPts val="0"/>
                </a:spcAft>
                <a:defRPr/>
              </a:pPr>
              <a:endParaRPr lang="en-US" sz="2400" dirty="0">
                <a:latin typeface="+mn-lt"/>
              </a:endParaRPr>
            </a:p>
            <a:p>
              <a:pPr fontAlgn="auto">
                <a:spcBef>
                  <a:spcPts val="0"/>
                </a:spcBef>
                <a:spcAft>
                  <a:spcPts val="0"/>
                </a:spcAft>
                <a:defRPr/>
              </a:pPr>
              <a:endParaRPr lang="en-US" sz="24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endParaRPr lang="en-US" sz="1600" dirty="0">
                <a:latin typeface="+mn-lt"/>
              </a:endParaRPr>
            </a:p>
            <a:p>
              <a:pPr fontAlgn="auto">
                <a:spcBef>
                  <a:spcPts val="0"/>
                </a:spcBef>
                <a:spcAft>
                  <a:spcPts val="0"/>
                </a:spcAft>
                <a:defRPr/>
              </a:pPr>
              <a:r>
                <a:rPr lang="en-US" sz="1600" dirty="0">
                  <a:latin typeface="+mn-lt"/>
                </a:rPr>
                <a:t>      </a:t>
              </a:r>
            </a:p>
          </p:txBody>
        </p:sp>
        <p:pic>
          <p:nvPicPr>
            <p:cNvPr id="6" name="Picture 2"/>
            <p:cNvPicPr>
              <a:picLocks noChangeAspect="1" noChangeArrowheads="1"/>
            </p:cNvPicPr>
            <p:nvPr/>
          </p:nvPicPr>
          <p:blipFill>
            <a:blip r:embed="rId2" cstate="print"/>
            <a:srcRect r="67454"/>
            <a:stretch>
              <a:fillRect/>
            </a:stretch>
          </p:blipFill>
          <p:spPr bwMode="auto">
            <a:xfrm>
              <a:off x="3015718" y="3817304"/>
              <a:ext cx="2212772" cy="1770217"/>
            </a:xfrm>
            <a:prstGeom prst="rect">
              <a:avLst/>
            </a:prstGeom>
            <a:grpFill/>
            <a:ln w="9525">
              <a:noFill/>
              <a:miter lim="800000"/>
              <a:headEnd/>
              <a:tailEnd/>
            </a:ln>
          </p:spPr>
        </p:pic>
        <p:pic>
          <p:nvPicPr>
            <p:cNvPr id="7" name="Picture 2"/>
            <p:cNvPicPr>
              <a:picLocks noChangeAspect="1" noChangeArrowheads="1"/>
            </p:cNvPicPr>
            <p:nvPr/>
          </p:nvPicPr>
          <p:blipFill>
            <a:blip r:embed="rId2" cstate="print"/>
            <a:srcRect l="35801" r="39789"/>
            <a:stretch>
              <a:fillRect/>
            </a:stretch>
          </p:blipFill>
          <p:spPr bwMode="auto">
            <a:xfrm>
              <a:off x="5090191" y="3748154"/>
              <a:ext cx="1728728" cy="1843977"/>
            </a:xfrm>
            <a:prstGeom prst="rect">
              <a:avLst/>
            </a:prstGeom>
            <a:grpFill/>
            <a:ln w="9525">
              <a:noFill/>
              <a:miter lim="800000"/>
              <a:headEnd/>
              <a:tailEnd/>
            </a:ln>
          </p:spPr>
        </p:pic>
        <p:pic>
          <p:nvPicPr>
            <p:cNvPr id="8" name="Picture 2"/>
            <p:cNvPicPr>
              <a:picLocks noChangeAspect="1" noChangeArrowheads="1"/>
            </p:cNvPicPr>
            <p:nvPr/>
          </p:nvPicPr>
          <p:blipFill>
            <a:blip r:embed="rId2" cstate="print"/>
            <a:srcRect l="63465" r="8870"/>
            <a:stretch>
              <a:fillRect/>
            </a:stretch>
          </p:blipFill>
          <p:spPr bwMode="auto">
            <a:xfrm>
              <a:off x="6749770" y="3817304"/>
              <a:ext cx="1840559" cy="1732291"/>
            </a:xfrm>
            <a:prstGeom prst="rect">
              <a:avLst/>
            </a:prstGeom>
            <a:grpFill/>
            <a:ln w="9525">
              <a:noFill/>
              <a:miter lim="800000"/>
              <a:headEnd/>
              <a:tailEnd/>
            </a:ln>
          </p:spPr>
        </p:pic>
      </p:grpSp>
    </p:spTree>
  </p:cSld>
  <p:clrMapOvr>
    <a:masterClrMapping/>
  </p:clrMapOvr>
  <p:transition advTm="8362"/>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3000" r="-3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0" y="2819400"/>
            <a:ext cx="3276600" cy="769938"/>
          </a:xfrm>
          <a:prstGeom prst="rect">
            <a:avLst/>
          </a:prstGeom>
          <a:noFill/>
        </p:spPr>
        <p:txBody>
          <a:bodyPr>
            <a:spAutoFit/>
          </a:bodyPr>
          <a:lstStyle/>
          <a:p>
            <a:pPr fontAlgn="auto">
              <a:spcBef>
                <a:spcPts val="0"/>
              </a:spcBef>
              <a:spcAft>
                <a:spcPts val="0"/>
              </a:spcAft>
              <a:defRPr/>
            </a:pPr>
            <a:r>
              <a:rPr lang="en-US" sz="4400" dirty="0">
                <a:solidFill>
                  <a:srgbClr val="FF0000"/>
                </a:solidFill>
                <a:latin typeface="+mn-lt"/>
              </a:rPr>
              <a:t>Discussion</a:t>
            </a:r>
          </a:p>
        </p:txBody>
      </p:sp>
    </p:spTree>
  </p:cSld>
  <p:clrMapOvr>
    <a:masterClrMapping/>
  </p:clrMapOvr>
  <p:transition advTm="234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990600"/>
            <a:ext cx="7772400" cy="5867400"/>
          </a:xfrm>
        </p:spPr>
        <p:txBody>
          <a:bodyPr>
            <a:normAutofit lnSpcReduction="10000"/>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In our study, the collateral cartilages and digital cushion contributed a large amount of volume to the foot, from 94.5 % to 159 % as much volume as the distal phalanx.</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The volume ratios of the collateral cartilages and digital cushion to the distal phalanx were markedly greater in the reasonably developed foot than in either underdeveloped foot. Moreover, a greater percentage of its digital cushion seems to be composed of fibrocartilage.</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In these 3 feet, the soft tissue volumes are impressive, and further study, with larger numbers of feet, is warranted to establish whether degree of development is, in fact, correlated with volume of soft tissue structures in the palmar foot.</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a:p>
        </p:txBody>
      </p:sp>
    </p:spTree>
  </p:cSld>
  <p:clrMapOvr>
    <a:masterClrMapping/>
  </p:clrMapOvr>
  <p:transition advTm="1544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5486400"/>
            <a:ext cx="8763000" cy="646113"/>
          </a:xfrm>
          <a:prstGeom prst="rect">
            <a:avLst/>
          </a:prstGeom>
          <a:noFill/>
        </p:spPr>
        <p:txBody>
          <a:bodyPr>
            <a:spAutoFit/>
          </a:bodyPr>
          <a:lstStyle/>
          <a:p>
            <a:pPr algn="ctr" fontAlgn="auto">
              <a:spcBef>
                <a:spcPts val="0"/>
              </a:spcBef>
              <a:spcAft>
                <a:spcPts val="0"/>
              </a:spcAft>
              <a:defRPr/>
            </a:pPr>
            <a:r>
              <a:rPr lang="en-US" sz="3600" b="1" dirty="0">
                <a:solidFill>
                  <a:schemeClr val="accent6">
                    <a:lumMod val="20000"/>
                    <a:lumOff val="80000"/>
                  </a:schemeClr>
                </a:solidFill>
                <a:latin typeface="+mn-lt"/>
              </a:rPr>
              <a:t>What accounts for the change in depth?</a:t>
            </a:r>
          </a:p>
        </p:txBody>
      </p:sp>
      <p:pic>
        <p:nvPicPr>
          <p:cNvPr id="8195" name="Picture 3" descr="LF pre measurement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6400"/>
            <a:ext cx="4078288"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10"/>
          <p:cNvGrpSpPr>
            <a:grpSpLocks/>
          </p:cNvGrpSpPr>
          <p:nvPr/>
        </p:nvGrpSpPr>
        <p:grpSpPr bwMode="auto">
          <a:xfrm>
            <a:off x="3016250" y="3575050"/>
            <a:ext cx="1241425" cy="465138"/>
            <a:chOff x="3016157" y="3575714"/>
            <a:chExt cx="1241945" cy="464474"/>
          </a:xfrm>
        </p:grpSpPr>
        <p:cxnSp>
          <p:nvCxnSpPr>
            <p:cNvPr id="7" name="Straight Arrow Connector 6"/>
            <p:cNvCxnSpPr/>
            <p:nvPr/>
          </p:nvCxnSpPr>
          <p:spPr>
            <a:xfrm>
              <a:off x="3047920" y="4038602"/>
              <a:ext cx="914783" cy="1586"/>
            </a:xfrm>
            <a:prstGeom prst="straightConnector1">
              <a:avLst/>
            </a:prstGeom>
            <a:ln w="381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02" name="TextBox 8"/>
            <p:cNvSpPr txBox="1">
              <a:spLocks noChangeArrowheads="1"/>
            </p:cNvSpPr>
            <p:nvPr/>
          </p:nvSpPr>
          <p:spPr bwMode="auto">
            <a:xfrm>
              <a:off x="3016157" y="3575714"/>
              <a:ext cx="1241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FF"/>
                  </a:solidFill>
                </a:rPr>
                <a:t>38 mm</a:t>
              </a:r>
            </a:p>
          </p:txBody>
        </p:sp>
      </p:grpSp>
      <p:pic>
        <p:nvPicPr>
          <p:cNvPr id="8197" name="Picture 4" descr="LF post measurement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676400"/>
            <a:ext cx="45720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11"/>
          <p:cNvGrpSpPr>
            <a:grpSpLocks/>
          </p:cNvGrpSpPr>
          <p:nvPr/>
        </p:nvGrpSpPr>
        <p:grpSpPr bwMode="auto">
          <a:xfrm>
            <a:off x="7315200" y="3548063"/>
            <a:ext cx="1241425" cy="415925"/>
            <a:chOff x="7315200" y="3548419"/>
            <a:chExt cx="1241947" cy="415569"/>
          </a:xfrm>
        </p:grpSpPr>
        <p:cxnSp>
          <p:nvCxnSpPr>
            <p:cNvPr id="8" name="Straight Arrow Connector 7"/>
            <p:cNvCxnSpPr/>
            <p:nvPr/>
          </p:nvCxnSpPr>
          <p:spPr>
            <a:xfrm>
              <a:off x="7315200" y="3962401"/>
              <a:ext cx="1143481" cy="1587"/>
            </a:xfrm>
            <a:prstGeom prst="straightConnector1">
              <a:avLst/>
            </a:prstGeom>
            <a:ln w="381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00" name="TextBox 9"/>
            <p:cNvSpPr txBox="1">
              <a:spLocks noChangeArrowheads="1"/>
            </p:cNvSpPr>
            <p:nvPr/>
          </p:nvSpPr>
          <p:spPr bwMode="auto">
            <a:xfrm>
              <a:off x="7356144" y="3548419"/>
              <a:ext cx="1201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a:solidFill>
                    <a:srgbClr val="FFFFFF"/>
                  </a:solidFill>
                  <a:cs typeface="Arial" charset="0"/>
                </a:rPr>
                <a:t>45 mm</a:t>
              </a:r>
            </a:p>
          </p:txBody>
        </p:sp>
      </p:grpSp>
    </p:spTree>
    <p:custDataLst>
      <p:tags r:id="rId1"/>
    </p:custDataLst>
  </p:cSld>
  <p:clrMapOvr>
    <a:masterClrMapping/>
  </p:clrMapOvr>
  <p:transition advTm="84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362200"/>
            <a:ext cx="7772400" cy="4343400"/>
          </a:xfrm>
        </p:spPr>
        <p:txBody>
          <a:bodyPr>
            <a:normAutofit/>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A histological study is planned for these three feet.</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We hope to correlate those findings with these to establish the accuracy of our virtual dissection.</a:t>
            </a: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a:p>
        </p:txBody>
      </p:sp>
    </p:spTree>
  </p:cSld>
  <p:clrMapOvr>
    <a:masterClrMapping/>
  </p:clrMapOvr>
  <p:transition advTm="6177"/>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229600" cy="4924425"/>
          </a:xfrm>
          <a:prstGeom prst="rect">
            <a:avLst/>
          </a:prstGeom>
          <a:noFill/>
        </p:spPr>
        <p:txBody>
          <a:bodyPr>
            <a:spAutoFit/>
          </a:bodyPr>
          <a:lstStyle/>
          <a:p>
            <a:pPr fontAlgn="auto">
              <a:spcBef>
                <a:spcPts val="0"/>
              </a:spcBef>
              <a:spcAft>
                <a:spcPts val="0"/>
              </a:spcAft>
              <a:defRPr/>
            </a:pPr>
            <a:r>
              <a:rPr lang="en-US" sz="4400" dirty="0">
                <a:solidFill>
                  <a:schemeClr val="accent6">
                    <a:lumMod val="20000"/>
                    <a:lumOff val="80000"/>
                  </a:schemeClr>
                </a:solidFill>
                <a:latin typeface="+mn-lt"/>
              </a:rPr>
              <a:t>No, we can’t claim statistical significance using only 3 feet, BUT . . . </a:t>
            </a:r>
          </a:p>
          <a:p>
            <a:pPr fontAlgn="auto">
              <a:spcBef>
                <a:spcPts val="0"/>
              </a:spcBef>
              <a:spcAft>
                <a:spcPts val="0"/>
              </a:spcAft>
              <a:defRPr/>
            </a:pPr>
            <a:endParaRPr lang="en-US" sz="4400" dirty="0">
              <a:solidFill>
                <a:schemeClr val="accent6">
                  <a:lumMod val="20000"/>
                  <a:lumOff val="80000"/>
                </a:schemeClr>
              </a:solidFill>
              <a:latin typeface="+mn-lt"/>
            </a:endParaRPr>
          </a:p>
          <a:p>
            <a:pPr fontAlgn="auto">
              <a:spcBef>
                <a:spcPts val="0"/>
              </a:spcBef>
              <a:spcAft>
                <a:spcPts val="0"/>
              </a:spcAft>
              <a:defRPr/>
            </a:pPr>
            <a:r>
              <a:rPr lang="en-US" sz="2400" dirty="0">
                <a:solidFill>
                  <a:schemeClr val="accent6">
                    <a:lumMod val="20000"/>
                    <a:lumOff val="80000"/>
                  </a:schemeClr>
                </a:solidFill>
                <a:latin typeface="+mn-lt"/>
              </a:rPr>
              <a:t>We did develop a unique methodology for quantifying soft tissue structures in the equine palmar foot.</a:t>
            </a:r>
          </a:p>
          <a:p>
            <a:pPr fontAlgn="auto">
              <a:spcBef>
                <a:spcPts val="0"/>
              </a:spcBef>
              <a:spcAft>
                <a:spcPts val="0"/>
              </a:spcAft>
              <a:defRPr/>
            </a:pPr>
            <a:endParaRPr lang="en-US" sz="2400" dirty="0">
              <a:solidFill>
                <a:schemeClr val="accent6">
                  <a:lumMod val="20000"/>
                  <a:lumOff val="80000"/>
                </a:schemeClr>
              </a:solidFill>
              <a:latin typeface="+mn-lt"/>
            </a:endParaRPr>
          </a:p>
          <a:p>
            <a:pPr fontAlgn="auto">
              <a:spcBef>
                <a:spcPts val="0"/>
              </a:spcBef>
              <a:spcAft>
                <a:spcPts val="0"/>
              </a:spcAft>
              <a:defRPr/>
            </a:pPr>
            <a:r>
              <a:rPr lang="en-US" sz="2400" dirty="0">
                <a:solidFill>
                  <a:schemeClr val="accent6">
                    <a:lumMod val="20000"/>
                    <a:lumOff val="80000"/>
                  </a:schemeClr>
                </a:solidFill>
                <a:latin typeface="+mn-lt"/>
              </a:rPr>
              <a:t>We have also (I hope) succeeded in </a:t>
            </a:r>
            <a:r>
              <a:rPr lang="en-US" sz="2400" dirty="0">
                <a:solidFill>
                  <a:schemeClr val="accent6">
                    <a:lumMod val="20000"/>
                    <a:lumOff val="80000"/>
                  </a:schemeClr>
                </a:solidFill>
                <a:latin typeface="+mn-lt"/>
              </a:rPr>
              <a:t>piquing </a:t>
            </a:r>
            <a:r>
              <a:rPr lang="en-US" sz="2400" dirty="0">
                <a:solidFill>
                  <a:schemeClr val="accent6">
                    <a:lumMod val="20000"/>
                    <a:lumOff val="80000"/>
                  </a:schemeClr>
                </a:solidFill>
                <a:latin typeface="+mn-lt"/>
              </a:rPr>
              <a:t>interest in an often-overlooked part of horse foot anatomy and physiology.</a:t>
            </a:r>
          </a:p>
          <a:p>
            <a:pPr fontAlgn="auto">
              <a:spcBef>
                <a:spcPts val="0"/>
              </a:spcBef>
              <a:spcAft>
                <a:spcPts val="0"/>
              </a:spcAft>
              <a:defRPr/>
            </a:pPr>
            <a:endParaRPr lang="en-US" dirty="0">
              <a:latin typeface="+mn-lt"/>
            </a:endParaRPr>
          </a:p>
        </p:txBody>
      </p:sp>
    </p:spTree>
  </p:cSld>
  <p:clrMapOvr>
    <a:masterClrMapping/>
  </p:clrMapOvr>
  <p:transition advTm="673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38200"/>
            <a:ext cx="8763000" cy="6321425"/>
          </a:xfrm>
          <a:prstGeom prst="rect">
            <a:avLst/>
          </a:prstGeom>
          <a:noFill/>
        </p:spPr>
        <p:txBody>
          <a:bodyPr>
            <a:spAutoFit/>
          </a:bodyPr>
          <a:lstStyle/>
          <a:p>
            <a:pPr algn="ctr" fontAlgn="auto">
              <a:spcBef>
                <a:spcPct val="20000"/>
              </a:spcBef>
              <a:spcAft>
                <a:spcPts val="0"/>
              </a:spcAft>
              <a:buClr>
                <a:schemeClr val="accent3"/>
              </a:buClr>
              <a:buSzPct val="95000"/>
              <a:defRPr/>
            </a:pPr>
            <a:r>
              <a:rPr lang="en-US" sz="4400" dirty="0">
                <a:solidFill>
                  <a:schemeClr val="accent6">
                    <a:lumMod val="20000"/>
                    <a:lumOff val="80000"/>
                  </a:schemeClr>
                </a:solidFill>
                <a:latin typeface="+mn-lt"/>
              </a:rPr>
              <a:t>What did we get for all of our work? More questions!</a:t>
            </a:r>
          </a:p>
          <a:p>
            <a:pPr algn="ctr" fontAlgn="auto">
              <a:spcBef>
                <a:spcPct val="20000"/>
              </a:spcBef>
              <a:spcAft>
                <a:spcPts val="0"/>
              </a:spcAft>
              <a:buClr>
                <a:schemeClr val="accent3"/>
              </a:buClr>
              <a:buSzPct val="95000"/>
              <a:defRPr/>
            </a:pPr>
            <a:endParaRPr lang="en-US" sz="1600" dirty="0">
              <a:solidFill>
                <a:schemeClr val="accent6">
                  <a:lumMod val="20000"/>
                  <a:lumOff val="80000"/>
                </a:schemeClr>
              </a:solidFill>
              <a:latin typeface="+mn-lt"/>
            </a:endParaRPr>
          </a:p>
          <a:p>
            <a:pPr fontAlgn="auto">
              <a:spcBef>
                <a:spcPct val="20000"/>
              </a:spcBef>
              <a:spcAft>
                <a:spcPts val="0"/>
              </a:spcAft>
              <a:buClr>
                <a:schemeClr val="accent3"/>
              </a:buClr>
              <a:buSzPct val="95000"/>
              <a:defRPr/>
            </a:pPr>
            <a:r>
              <a:rPr lang="en-US" sz="2400" dirty="0">
                <a:solidFill>
                  <a:schemeClr val="accent6">
                    <a:lumMod val="20000"/>
                    <a:lumOff val="80000"/>
                  </a:schemeClr>
                </a:solidFill>
                <a:latin typeface="+mn-lt"/>
              </a:rPr>
              <a:t>With a larger number of cadaver feet, will we find a statistically significant correlation between observable foot health and palmar soft tissue composition?</a:t>
            </a:r>
          </a:p>
          <a:p>
            <a:pPr fontAlgn="auto">
              <a:spcBef>
                <a:spcPct val="20000"/>
              </a:spcBef>
              <a:spcAft>
                <a:spcPts val="0"/>
              </a:spcAft>
              <a:buClr>
                <a:schemeClr val="accent3"/>
              </a:buClr>
              <a:buSzPct val="95000"/>
              <a:defRPr/>
            </a:pPr>
            <a:endParaRPr lang="en-US" sz="2400" dirty="0">
              <a:solidFill>
                <a:schemeClr val="accent6">
                  <a:lumMod val="20000"/>
                  <a:lumOff val="80000"/>
                </a:schemeClr>
              </a:solidFill>
              <a:latin typeface="+mn-lt"/>
            </a:endParaRPr>
          </a:p>
          <a:p>
            <a:pPr fontAlgn="auto">
              <a:spcBef>
                <a:spcPct val="20000"/>
              </a:spcBef>
              <a:spcAft>
                <a:spcPts val="0"/>
              </a:spcAft>
              <a:buClr>
                <a:schemeClr val="accent3"/>
              </a:buClr>
              <a:buSzPct val="95000"/>
              <a:defRPr/>
            </a:pPr>
            <a:r>
              <a:rPr lang="en-US" sz="2400" dirty="0">
                <a:solidFill>
                  <a:schemeClr val="accent6">
                    <a:lumMod val="20000"/>
                    <a:lumOff val="80000"/>
                  </a:schemeClr>
                </a:solidFill>
                <a:latin typeface="+mn-lt"/>
              </a:rPr>
              <a:t>How will this method of quantifying soft tissue structures translate to work on live horses?</a:t>
            </a:r>
          </a:p>
          <a:p>
            <a:pPr fontAlgn="auto">
              <a:spcBef>
                <a:spcPct val="20000"/>
              </a:spcBef>
              <a:spcAft>
                <a:spcPts val="0"/>
              </a:spcAft>
              <a:buClr>
                <a:schemeClr val="accent3"/>
              </a:buClr>
              <a:buSzPct val="95000"/>
              <a:defRPr/>
            </a:pPr>
            <a:endParaRPr lang="en-US" sz="2400" dirty="0">
              <a:solidFill>
                <a:schemeClr val="accent6">
                  <a:lumMod val="20000"/>
                  <a:lumOff val="80000"/>
                </a:schemeClr>
              </a:solidFill>
              <a:latin typeface="+mn-lt"/>
            </a:endParaRPr>
          </a:p>
          <a:p>
            <a:pPr fontAlgn="auto">
              <a:spcBef>
                <a:spcPct val="20000"/>
              </a:spcBef>
              <a:spcAft>
                <a:spcPts val="0"/>
              </a:spcAft>
              <a:buClr>
                <a:schemeClr val="accent3"/>
              </a:buClr>
              <a:buSzPct val="95000"/>
              <a:defRPr/>
            </a:pPr>
            <a:r>
              <a:rPr lang="en-US" sz="2400" dirty="0">
                <a:solidFill>
                  <a:schemeClr val="accent6">
                    <a:lumMod val="20000"/>
                    <a:lumOff val="80000"/>
                  </a:schemeClr>
                </a:solidFill>
                <a:latin typeface="+mn-lt"/>
              </a:rPr>
              <a:t>Is the change in depth noted on post-treatment radiographs due to hyperplasia or hypertrophy of these soft tissue structures ?</a:t>
            </a:r>
          </a:p>
          <a:p>
            <a:pPr fontAlgn="auto">
              <a:spcBef>
                <a:spcPct val="20000"/>
              </a:spcBef>
              <a:spcAft>
                <a:spcPts val="0"/>
              </a:spcAft>
              <a:buClr>
                <a:schemeClr val="accent3"/>
              </a:buClr>
              <a:buSzPct val="95000"/>
              <a:defRPr/>
            </a:pPr>
            <a:endParaRPr lang="en-US" sz="2400" dirty="0">
              <a:solidFill>
                <a:schemeClr val="accent6">
                  <a:lumMod val="20000"/>
                  <a:lumOff val="80000"/>
                </a:schemeClr>
              </a:solidFill>
              <a:latin typeface="+mn-lt"/>
            </a:endParaRPr>
          </a:p>
          <a:p>
            <a:pPr fontAlgn="auto">
              <a:spcBef>
                <a:spcPct val="20000"/>
              </a:spcBef>
              <a:spcAft>
                <a:spcPts val="0"/>
              </a:spcAft>
              <a:buClr>
                <a:schemeClr val="accent3"/>
              </a:buClr>
              <a:buSzPct val="95000"/>
              <a:defRPr/>
            </a:pPr>
            <a:endParaRPr lang="en-US" sz="2400" dirty="0">
              <a:solidFill>
                <a:schemeClr val="accent6">
                  <a:lumMod val="20000"/>
                  <a:lumOff val="80000"/>
                </a:schemeClr>
              </a:solidFill>
              <a:latin typeface="+mn-lt"/>
            </a:endParaRPr>
          </a:p>
        </p:txBody>
      </p:sp>
    </p:spTree>
  </p:cSld>
  <p:clrMapOvr>
    <a:masterClrMapping/>
  </p:clrMapOvr>
  <p:transition advTm="9953"/>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idx="1"/>
          </p:nvPr>
        </p:nvSpPr>
        <p:spPr>
          <a:xfrm>
            <a:off x="0" y="4572000"/>
            <a:ext cx="7772400" cy="1509713"/>
          </a:xfrm>
        </p:spPr>
        <p:txBody>
          <a:bodyPr/>
          <a:lstStyle/>
          <a:p>
            <a:pPr eaLnBrk="1" hangingPunct="1"/>
            <a:endParaRPr lang="en-US" altLang="en-US" smtClean="0"/>
          </a:p>
        </p:txBody>
      </p:sp>
      <p:pic>
        <p:nvPicPr>
          <p:cNvPr id="37891" name="Picture 3" descr="buckskin in buck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71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7772400" cy="5562600"/>
          </a:xfrm>
        </p:spPr>
        <p:txBody>
          <a:bodyPr>
            <a:normAutofit/>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Acknowledgements:</a:t>
            </a: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Drs. Taylor, Wilhite, and Hathcock</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Pete and Ivy Ramey</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Ms. Kim Ward</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Mr. Terrell Linch</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Ms. Betty Files</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Dr. Boudreaux</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AUCVM</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Merck-Merial</a:t>
            </a: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EasyCare, Inc.</a:t>
            </a: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endParaRPr lang="en-US" dirty="0"/>
          </a:p>
        </p:txBody>
      </p:sp>
      <p:pic>
        <p:nvPicPr>
          <p:cNvPr id="38915" name="Picture 3" descr="eclogo-web-addr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800600"/>
            <a:ext cx="52292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736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609600"/>
            <a:ext cx="8686800" cy="6248400"/>
          </a:xfrm>
        </p:spPr>
        <p:txBody>
          <a:bodyPr>
            <a:normAutofit/>
          </a:bodyPr>
          <a:lstStyle/>
          <a:p>
            <a:pPr algn="ct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References</a:t>
            </a:r>
            <a:endParaRPr lang="en-US" sz="2400" dirty="0" smtClean="0"/>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Bowker RM. Contrasting structural morphologies of “good” and “bad” footed horses. In: Proceedings of the49th Annu Am Assoc Equine Pract Conv 2003; 186-209.</a:t>
            </a:r>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Dyson S, Murray R, Schramme M, Branch M. Magnetic resonance imaging of the foot: 15 horses. Equine Vet J 2003; 35 (1): 18-26.</a:t>
            </a:r>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Kleiter M, Kneissl S, Stanek CH, et al. Evaluation of magnetic resonance imaging techniques in the equine digit. Vet Radiol Ultrasoun 1999; 40 (1): 15-22.</a:t>
            </a:r>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Murray R, Dyson S, Branch M, Schramme M. Validation of Magnetic Resonance Imaging Use in Equine Limbs. Clin Tech Equine Pract 2007; 6: 26-36.</a:t>
            </a:r>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Redden RF. Clinical and radiographic examination of the equine foot. In: Proceedings of the 49th Annu Am Assoc Equine Pract Conv 2003; 169-185.</a:t>
            </a:r>
          </a:p>
          <a:p>
            <a:pPr eaLnBrk="1" fontAlgn="auto" hangingPunct="1">
              <a:spcAft>
                <a:spcPts val="0"/>
              </a:spcAft>
              <a:buClr>
                <a:schemeClr val="accent3"/>
              </a:buClr>
              <a:buFont typeface="Wingdings 2"/>
              <a:buNone/>
              <a:defRPr/>
            </a:pPr>
            <a:endParaRPr lang="en-US" sz="18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1800" dirty="0" smtClean="0">
                <a:solidFill>
                  <a:schemeClr val="accent6">
                    <a:lumMod val="20000"/>
                    <a:lumOff val="80000"/>
                  </a:schemeClr>
                </a:solidFill>
              </a:rPr>
              <a:t>Widmer WR, Buckwalter KA, Hill MA, et al. A technique for magnetic resonance imaging of equine cadaver specimens. Vet Radiol Ultrasoun 1999; 40 (1): 10-14.</a:t>
            </a:r>
          </a:p>
          <a:p>
            <a:pPr eaLnBrk="1" fontAlgn="auto" hangingPunct="1">
              <a:spcAft>
                <a:spcPts val="0"/>
              </a:spcAft>
              <a:buClr>
                <a:schemeClr val="accent3"/>
              </a:buClr>
              <a:buFont typeface="Wingdings 2"/>
              <a:buNone/>
              <a:defRPr/>
            </a:pPr>
            <a:endParaRPr lang="en-US" sz="1800" dirty="0" smtClean="0"/>
          </a:p>
          <a:p>
            <a:pPr eaLnBrk="1" fontAlgn="auto" hangingPunct="1">
              <a:spcAft>
                <a:spcPts val="0"/>
              </a:spcAft>
              <a:buClr>
                <a:schemeClr val="accent3"/>
              </a:buClr>
              <a:buFont typeface="Wingdings 2"/>
              <a:buNone/>
              <a:defRPr/>
            </a:pPr>
            <a:endParaRPr lang="en-US" sz="1800" dirty="0"/>
          </a:p>
        </p:txBody>
      </p:sp>
    </p:spTree>
  </p:cSld>
  <p:clrMapOvr>
    <a:masterClrMapping/>
  </p:clrMapOvr>
  <p:transition advTm="734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838200"/>
            <a:ext cx="6172200" cy="5715000"/>
          </a:xfrm>
        </p:spPr>
        <p:txBody>
          <a:bodyPr>
            <a:normAutofit/>
          </a:bodyPr>
          <a:lstStyle/>
          <a:p>
            <a:pPr eaLnBrk="1" fontAlgn="auto" hangingPunct="1">
              <a:spcAft>
                <a:spcPts val="0"/>
              </a:spcAft>
              <a:buClr>
                <a:schemeClr val="accent3"/>
              </a:buClr>
              <a:buFont typeface="Wingdings 2"/>
              <a:buNone/>
              <a:defRPr/>
            </a:pPr>
            <a:endParaRPr lang="en-US"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Previous studies revealed that the soft tissue composition of the equine palmar foot shows a significant degree of variation among horses</a:t>
            </a:r>
            <a:r>
              <a:rPr lang="en-US" sz="2400" baseline="30000" dirty="0" smtClean="0">
                <a:solidFill>
                  <a:schemeClr val="accent6">
                    <a:lumMod val="20000"/>
                    <a:lumOff val="80000"/>
                  </a:schemeClr>
                </a:solidFill>
              </a:rPr>
              <a:t> </a:t>
            </a:r>
            <a:r>
              <a:rPr lang="en-US" sz="2400" dirty="0" smtClean="0">
                <a:solidFill>
                  <a:schemeClr val="accent6">
                    <a:lumMod val="20000"/>
                    <a:lumOff val="80000"/>
                  </a:schemeClr>
                </a:solidFill>
              </a:rPr>
              <a:t>(Bowker 2003).</a:t>
            </a:r>
            <a:endParaRPr lang="en-US" sz="2400" baseline="300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This variability in composition is closely correlated to differences in foot health.</a:t>
            </a:r>
          </a:p>
        </p:txBody>
      </p:sp>
      <p:grpSp>
        <p:nvGrpSpPr>
          <p:cNvPr id="2" name="Group 6"/>
          <p:cNvGrpSpPr>
            <a:grpSpLocks/>
          </p:cNvGrpSpPr>
          <p:nvPr/>
        </p:nvGrpSpPr>
        <p:grpSpPr bwMode="auto">
          <a:xfrm>
            <a:off x="1066800" y="914400"/>
            <a:ext cx="7010400" cy="4945063"/>
            <a:chOff x="762000" y="829981"/>
            <a:chExt cx="7241978" cy="5478488"/>
          </a:xfrm>
        </p:grpSpPr>
        <p:pic>
          <p:nvPicPr>
            <p:cNvPr id="9220" name="Picture 5" descr="bowker.jpg"/>
            <p:cNvPicPr>
              <a:picLocks noChangeAspect="1"/>
            </p:cNvPicPr>
            <p:nvPr/>
          </p:nvPicPr>
          <p:blipFill>
            <a:blip r:embed="rId3">
              <a:extLst>
                <a:ext uri="{28A0092B-C50C-407E-A947-70E740481C1C}">
                  <a14:useLocalDpi xmlns:a14="http://schemas.microsoft.com/office/drawing/2010/main" val="0"/>
                </a:ext>
              </a:extLst>
            </a:blip>
            <a:srcRect t="51334" r="5882"/>
            <a:stretch>
              <a:fillRect/>
            </a:stretch>
          </p:blipFill>
          <p:spPr bwMode="auto">
            <a:xfrm>
              <a:off x="762000" y="829981"/>
              <a:ext cx="7241978" cy="54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29929" y="5895164"/>
              <a:ext cx="3143767" cy="341196"/>
            </a:xfrm>
            <a:prstGeom prst="rect">
              <a:avLst/>
            </a:prstGeom>
            <a:noFill/>
          </p:spPr>
          <p:txBody>
            <a:bodyPr>
              <a:spAutoFit/>
            </a:bodyPr>
            <a:lstStyle/>
            <a:p>
              <a:pPr fontAlgn="auto">
                <a:spcBef>
                  <a:spcPts val="0"/>
                </a:spcBef>
                <a:spcAft>
                  <a:spcPts val="0"/>
                </a:spcAft>
                <a:defRPr/>
              </a:pPr>
              <a:r>
                <a:rPr lang="en-US" sz="1400" b="1" dirty="0">
                  <a:solidFill>
                    <a:schemeClr val="accent6">
                      <a:lumMod val="20000"/>
                      <a:lumOff val="80000"/>
                    </a:schemeClr>
                  </a:solidFill>
                  <a:latin typeface="+mn-lt"/>
                </a:rPr>
                <a:t>R.M. Bowker (2003) , www.ivis.org</a:t>
              </a:r>
            </a:p>
          </p:txBody>
        </p:sp>
      </p:grpSp>
    </p:spTree>
    <p:custDataLst>
      <p:tags r:id="rId1"/>
    </p:custDataLst>
  </p:cSld>
  <p:clrMapOvr>
    <a:masterClrMapping/>
  </p:clrMapOvr>
  <p:transition advTm="116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225" y="2133600"/>
            <a:ext cx="7772400" cy="2743200"/>
          </a:xfrm>
        </p:spPr>
        <p:txBody>
          <a:bodyPr>
            <a:noAutofit/>
          </a:bodyPr>
          <a:lstStyle/>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Radiography is inadequate for evaluating soft tissues</a:t>
            </a:r>
            <a:r>
              <a:rPr lang="en-US" sz="2400" baseline="30000" dirty="0" smtClean="0">
                <a:solidFill>
                  <a:schemeClr val="accent6">
                    <a:lumMod val="20000"/>
                    <a:lumOff val="80000"/>
                  </a:schemeClr>
                </a:solidFill>
              </a:rPr>
              <a:t> </a:t>
            </a:r>
            <a:r>
              <a:rPr lang="en-US" sz="2400" dirty="0" smtClean="0">
                <a:solidFill>
                  <a:schemeClr val="accent6">
                    <a:lumMod val="20000"/>
                    <a:lumOff val="80000"/>
                  </a:schemeClr>
                </a:solidFill>
              </a:rPr>
              <a:t> (Dyson 2003).</a:t>
            </a:r>
            <a:endParaRPr lang="en-US" sz="2400" baseline="300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endParaRPr lang="en-US" sz="2400" dirty="0" smtClean="0">
              <a:solidFill>
                <a:schemeClr val="accent6">
                  <a:lumMod val="20000"/>
                  <a:lumOff val="80000"/>
                </a:schemeClr>
              </a:solidFill>
            </a:endParaRPr>
          </a:p>
          <a:p>
            <a:pPr eaLnBrk="1" fontAlgn="auto" hangingPunct="1">
              <a:spcAft>
                <a:spcPts val="0"/>
              </a:spcAft>
              <a:buClr>
                <a:schemeClr val="accent3"/>
              </a:buClr>
              <a:buFont typeface="Wingdings 2"/>
              <a:buNone/>
              <a:defRPr/>
            </a:pPr>
            <a:r>
              <a:rPr lang="en-US" sz="2400" dirty="0" smtClean="0">
                <a:solidFill>
                  <a:schemeClr val="accent6">
                    <a:lumMod val="20000"/>
                    <a:lumOff val="80000"/>
                  </a:schemeClr>
                </a:solidFill>
              </a:rPr>
              <a:t>We hypothesized that computed tomography (CT) and magnetic resonance (MR) imaging of the equine palmar foot, combined with three-dimensional image reconstruction technology, could be used to evaluate the contrasting soft tissue compositions that exist among feet with varying degrees of development.</a:t>
            </a:r>
            <a:endParaRPr lang="en-US" sz="2400" dirty="0">
              <a:solidFill>
                <a:schemeClr val="accent6">
                  <a:lumMod val="20000"/>
                  <a:lumOff val="80000"/>
                </a:schemeClr>
              </a:solidFill>
            </a:endParaRPr>
          </a:p>
        </p:txBody>
      </p:sp>
    </p:spTree>
  </p:cSld>
  <p:clrMapOvr>
    <a:masterClrMapping/>
  </p:clrMapOvr>
  <p:transition advTm="1082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3000" r="-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362200"/>
            <a:ext cx="7772400" cy="1509713"/>
          </a:xfrm>
        </p:spPr>
        <p:txBody>
          <a:bodyPr>
            <a:normAutofit/>
          </a:bodyPr>
          <a:lstStyle/>
          <a:p>
            <a:pPr algn="ctr" eaLnBrk="1" fontAlgn="auto" hangingPunct="1">
              <a:spcAft>
                <a:spcPts val="0"/>
              </a:spcAft>
              <a:buClr>
                <a:schemeClr val="accent3"/>
              </a:buClr>
              <a:buFont typeface="Wingdings 2"/>
              <a:buNone/>
              <a:defRPr/>
            </a:pPr>
            <a:endParaRPr lang="en-US" dirty="0" smtClean="0">
              <a:solidFill>
                <a:schemeClr val="accent6">
                  <a:lumMod val="20000"/>
                  <a:lumOff val="80000"/>
                </a:schemeClr>
              </a:solidFill>
            </a:endParaRPr>
          </a:p>
          <a:p>
            <a:pPr algn="ctr" eaLnBrk="1" fontAlgn="auto" hangingPunct="1">
              <a:spcAft>
                <a:spcPts val="0"/>
              </a:spcAft>
              <a:buClr>
                <a:schemeClr val="accent3"/>
              </a:buClr>
              <a:buFont typeface="Wingdings 2"/>
              <a:buNone/>
              <a:defRPr/>
            </a:pPr>
            <a:r>
              <a:rPr lang="en-US" sz="4400" dirty="0" smtClean="0">
                <a:solidFill>
                  <a:srgbClr val="FF0000"/>
                </a:solidFill>
              </a:rPr>
              <a:t>Materials and Methods</a:t>
            </a:r>
          </a:p>
        </p:txBody>
      </p:sp>
    </p:spTree>
  </p:cSld>
  <p:clrMapOvr>
    <a:masterClrMapping/>
  </p:clrMapOvr>
  <p:transition advTm="195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990600"/>
            <a:ext cx="7772400" cy="1509713"/>
          </a:xfrm>
        </p:spPr>
        <p:txBody>
          <a:bodyPr>
            <a:normAutofit/>
          </a:bodyPr>
          <a:lstStyle/>
          <a:p>
            <a:pPr algn="ctr" eaLnBrk="1" fontAlgn="auto" hangingPunct="1">
              <a:spcAft>
                <a:spcPts val="0"/>
              </a:spcAft>
              <a:buClr>
                <a:schemeClr val="accent3"/>
              </a:buClr>
              <a:buFont typeface="Wingdings 2"/>
              <a:buNone/>
              <a:defRPr/>
            </a:pPr>
            <a:r>
              <a:rPr lang="en-US" sz="4400" dirty="0" smtClean="0">
                <a:solidFill>
                  <a:schemeClr val="accent6">
                    <a:lumMod val="20000"/>
                    <a:lumOff val="80000"/>
                  </a:schemeClr>
                </a:solidFill>
              </a:rPr>
              <a:t>Choosing the Feet</a:t>
            </a:r>
          </a:p>
        </p:txBody>
      </p:sp>
      <p:sp>
        <p:nvSpPr>
          <p:cNvPr id="8" name="TextBox 7"/>
          <p:cNvSpPr txBox="1"/>
          <p:nvPr/>
        </p:nvSpPr>
        <p:spPr>
          <a:xfrm>
            <a:off x="1371600" y="2438400"/>
            <a:ext cx="6629400" cy="3016250"/>
          </a:xfrm>
          <a:prstGeom prst="rect">
            <a:avLst/>
          </a:prstGeom>
          <a:noFill/>
        </p:spPr>
        <p:txBody>
          <a:bodyPr>
            <a:spAutoFit/>
          </a:bodyPr>
          <a:lstStyle/>
          <a:p>
            <a:pPr fontAlgn="auto">
              <a:spcBef>
                <a:spcPts val="0"/>
              </a:spcBef>
              <a:spcAft>
                <a:spcPts val="0"/>
              </a:spcAft>
              <a:defRPr/>
            </a:pPr>
            <a:r>
              <a:rPr lang="en-US" sz="2400" dirty="0">
                <a:solidFill>
                  <a:schemeClr val="accent6">
                    <a:lumMod val="20000"/>
                    <a:lumOff val="80000"/>
                  </a:schemeClr>
                </a:solidFill>
                <a:latin typeface="+mn-lt"/>
              </a:rPr>
              <a:t>We selected three cadaver forefeet from horses that had been euthanized for reasons unrelated to this study.</a:t>
            </a:r>
          </a:p>
          <a:p>
            <a:pPr fontAlgn="auto">
              <a:spcBef>
                <a:spcPts val="0"/>
              </a:spcBef>
              <a:spcAft>
                <a:spcPts val="0"/>
              </a:spcAft>
              <a:defRPr/>
            </a:pPr>
            <a:endParaRPr lang="en-US" sz="2400" dirty="0">
              <a:solidFill>
                <a:schemeClr val="accent6">
                  <a:lumMod val="20000"/>
                  <a:lumOff val="80000"/>
                </a:schemeClr>
              </a:solidFill>
              <a:latin typeface="+mn-lt"/>
            </a:endParaRPr>
          </a:p>
          <a:p>
            <a:pPr fontAlgn="auto">
              <a:spcBef>
                <a:spcPts val="0"/>
              </a:spcBef>
              <a:spcAft>
                <a:spcPts val="0"/>
              </a:spcAft>
              <a:defRPr/>
            </a:pPr>
            <a:r>
              <a:rPr lang="en-US" sz="2400" dirty="0">
                <a:solidFill>
                  <a:schemeClr val="accent6">
                    <a:lumMod val="20000"/>
                    <a:lumOff val="80000"/>
                  </a:schemeClr>
                </a:solidFill>
                <a:latin typeface="+mn-lt"/>
              </a:rPr>
              <a:t>These included two feet in different stages of underdevelopment and one reasonably developed foot.</a:t>
            </a:r>
          </a:p>
          <a:p>
            <a:pPr fontAlgn="auto">
              <a:spcBef>
                <a:spcPts val="0"/>
              </a:spcBef>
              <a:spcAft>
                <a:spcPts val="0"/>
              </a:spcAft>
              <a:defRPr/>
            </a:pPr>
            <a:endParaRPr lang="en-US" sz="2200" dirty="0">
              <a:solidFill>
                <a:schemeClr val="accent6">
                  <a:lumMod val="20000"/>
                  <a:lumOff val="80000"/>
                </a:schemeClr>
              </a:solidFill>
              <a:latin typeface="+mn-lt"/>
            </a:endParaRPr>
          </a:p>
        </p:txBody>
      </p:sp>
    </p:spTree>
  </p:cSld>
  <p:clrMapOvr>
    <a:masterClrMapping/>
  </p:clrMapOvr>
  <p:transition advTm="681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p:cNvGrpSpPr>
            <a:grpSpLocks/>
          </p:cNvGrpSpPr>
          <p:nvPr/>
        </p:nvGrpSpPr>
        <p:grpSpPr bwMode="auto">
          <a:xfrm>
            <a:off x="228600" y="1676400"/>
            <a:ext cx="8686800" cy="3429000"/>
            <a:chOff x="228600" y="1676400"/>
            <a:chExt cx="8686800" cy="3429000"/>
          </a:xfrm>
        </p:grpSpPr>
        <p:pic>
          <p:nvPicPr>
            <p:cNvPr id="13318" name="Picture 10" descr="foot 1 bottom.jpg"/>
            <p:cNvPicPr>
              <a:picLocks noChangeAspect="1"/>
            </p:cNvPicPr>
            <p:nvPr/>
          </p:nvPicPr>
          <p:blipFill>
            <a:blip r:embed="rId2">
              <a:extLst>
                <a:ext uri="{28A0092B-C50C-407E-A947-70E740481C1C}">
                  <a14:useLocalDpi xmlns:a14="http://schemas.microsoft.com/office/drawing/2010/main" val="0"/>
                </a:ext>
              </a:extLst>
            </a:blip>
            <a:srcRect l="7149" t="2304" r="4695" b="5556"/>
            <a:stretch>
              <a:fillRect/>
            </a:stretch>
          </p:blipFill>
          <p:spPr bwMode="auto">
            <a:xfrm>
              <a:off x="228600" y="2133600"/>
              <a:ext cx="2819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1" descr="foot 2 bottom.jpg"/>
            <p:cNvPicPr>
              <a:picLocks noChangeAspect="1"/>
            </p:cNvPicPr>
            <p:nvPr/>
          </p:nvPicPr>
          <p:blipFill>
            <a:blip r:embed="rId3">
              <a:extLst>
                <a:ext uri="{28A0092B-C50C-407E-A947-70E740481C1C}">
                  <a14:useLocalDpi xmlns:a14="http://schemas.microsoft.com/office/drawing/2010/main" val="0"/>
                </a:ext>
              </a:extLst>
            </a:blip>
            <a:srcRect t="2274"/>
            <a:stretch>
              <a:fillRect/>
            </a:stretch>
          </p:blipFill>
          <p:spPr bwMode="auto">
            <a:xfrm>
              <a:off x="3276600" y="1828800"/>
              <a:ext cx="26003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foot 3 bottom.JPG"/>
            <p:cNvPicPr>
              <a:picLocks noChangeAspect="1"/>
            </p:cNvPicPr>
            <p:nvPr/>
          </p:nvPicPr>
          <p:blipFill>
            <a:blip r:embed="rId4">
              <a:extLst>
                <a:ext uri="{28A0092B-C50C-407E-A947-70E740481C1C}">
                  <a14:useLocalDpi xmlns:a14="http://schemas.microsoft.com/office/drawing/2010/main" val="0"/>
                </a:ext>
              </a:extLst>
            </a:blip>
            <a:srcRect t="4256"/>
            <a:stretch>
              <a:fillRect/>
            </a:stretch>
          </p:blipFill>
          <p:spPr bwMode="auto">
            <a:xfrm>
              <a:off x="6096000" y="1676400"/>
              <a:ext cx="28194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533400" y="1600200"/>
            <a:ext cx="22860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1</a:t>
            </a:r>
          </a:p>
        </p:txBody>
      </p:sp>
      <p:sp>
        <p:nvSpPr>
          <p:cNvPr id="17" name="TextBox 16"/>
          <p:cNvSpPr txBox="1"/>
          <p:nvPr/>
        </p:nvSpPr>
        <p:spPr>
          <a:xfrm>
            <a:off x="3505200" y="1295400"/>
            <a:ext cx="20574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2</a:t>
            </a:r>
          </a:p>
        </p:txBody>
      </p:sp>
      <p:sp>
        <p:nvSpPr>
          <p:cNvPr id="18" name="TextBox 17"/>
          <p:cNvSpPr txBox="1"/>
          <p:nvPr/>
        </p:nvSpPr>
        <p:spPr>
          <a:xfrm>
            <a:off x="6629400" y="1066800"/>
            <a:ext cx="16764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3</a:t>
            </a:r>
          </a:p>
        </p:txBody>
      </p:sp>
    </p:spTree>
  </p:cSld>
  <p:clrMapOvr>
    <a:masterClrMapping/>
  </p:clrMapOvr>
  <p:transition advTm="482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oot 1 heel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257333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foot 2 heels.jpg"/>
          <p:cNvPicPr>
            <a:picLocks noChangeAspect="1"/>
          </p:cNvPicPr>
          <p:nvPr/>
        </p:nvPicPr>
        <p:blipFill>
          <a:blip r:embed="rId3">
            <a:extLst>
              <a:ext uri="{28A0092B-C50C-407E-A947-70E740481C1C}">
                <a14:useLocalDpi xmlns:a14="http://schemas.microsoft.com/office/drawing/2010/main" val="0"/>
              </a:ext>
            </a:extLst>
          </a:blip>
          <a:srcRect l="13675" r="11115"/>
          <a:stretch>
            <a:fillRect/>
          </a:stretch>
        </p:blipFill>
        <p:spPr bwMode="auto">
          <a:xfrm>
            <a:off x="3124200" y="2819400"/>
            <a:ext cx="27193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foot 3 heel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00"/>
            <a:ext cx="27130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2590800"/>
            <a:ext cx="22860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1</a:t>
            </a:r>
          </a:p>
        </p:txBody>
      </p:sp>
      <p:sp>
        <p:nvSpPr>
          <p:cNvPr id="8" name="TextBox 7"/>
          <p:cNvSpPr txBox="1"/>
          <p:nvPr/>
        </p:nvSpPr>
        <p:spPr>
          <a:xfrm>
            <a:off x="3581400" y="2209800"/>
            <a:ext cx="20574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2</a:t>
            </a:r>
          </a:p>
        </p:txBody>
      </p:sp>
      <p:sp>
        <p:nvSpPr>
          <p:cNvPr id="9" name="TextBox 8"/>
          <p:cNvSpPr txBox="1"/>
          <p:nvPr/>
        </p:nvSpPr>
        <p:spPr>
          <a:xfrm>
            <a:off x="6705600" y="1600200"/>
            <a:ext cx="1676400" cy="430213"/>
          </a:xfrm>
          <a:prstGeom prst="rect">
            <a:avLst/>
          </a:prstGeom>
          <a:noFill/>
        </p:spPr>
        <p:txBody>
          <a:bodyPr>
            <a:spAutoFit/>
          </a:bodyPr>
          <a:lstStyle/>
          <a:p>
            <a:pPr algn="ctr" fontAlgn="auto">
              <a:spcBef>
                <a:spcPts val="0"/>
              </a:spcBef>
              <a:spcAft>
                <a:spcPts val="0"/>
              </a:spcAft>
              <a:defRPr/>
            </a:pPr>
            <a:r>
              <a:rPr lang="en-US" sz="2200" dirty="0">
                <a:solidFill>
                  <a:schemeClr val="accent6">
                    <a:lumMod val="20000"/>
                    <a:lumOff val="80000"/>
                  </a:schemeClr>
                </a:solidFill>
                <a:latin typeface="+mn-lt"/>
              </a:rPr>
              <a:t>Foot 3</a:t>
            </a:r>
          </a:p>
        </p:txBody>
      </p:sp>
    </p:spTree>
  </p:cSld>
  <p:clrMapOvr>
    <a:masterClrMapping/>
  </p:clrMapOvr>
  <p:transition advTm="463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TIMING" val="|2.3|1.9"/>
</p:tagLst>
</file>

<file path=ppt/tags/tag4.xml><?xml version="1.0" encoding="utf-8"?>
<p:tagLst xmlns:a="http://schemas.openxmlformats.org/drawingml/2006/main" xmlns:r="http://schemas.openxmlformats.org/officeDocument/2006/relationships" xmlns:p="http://schemas.openxmlformats.org/presentationml/2006/main">
  <p:tag name="TIMING" val="|1.5|2.1"/>
</p:tagLst>
</file>

<file path=ppt/tags/tag5.xml><?xml version="1.0" encoding="utf-8"?>
<p:tagLst xmlns:a="http://schemas.openxmlformats.org/drawingml/2006/main" xmlns:r="http://schemas.openxmlformats.org/officeDocument/2006/relationships" xmlns:p="http://schemas.openxmlformats.org/presentationml/2006/main">
  <p:tag name="TIMING" val="|1.4|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8">
      <a:dk1>
        <a:sysClr val="windowText" lastClr="000000"/>
      </a:dk1>
      <a:lt1>
        <a:srgbClr val="000000"/>
      </a:lt1>
      <a:dk2>
        <a:srgbClr val="04617B"/>
      </a:dk2>
      <a:lt2>
        <a:srgbClr val="DBF5F9"/>
      </a:lt2>
      <a:accent1>
        <a:srgbClr val="C0000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rgbClr val="000000"/>
    </a:lt1>
    <a:dk2>
      <a:srgbClr val="04617B"/>
    </a:dk2>
    <a:lt2>
      <a:srgbClr val="DBF5F9"/>
    </a:lt2>
    <a:accent1>
      <a:srgbClr val="C0000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8">
    <a:dk1>
      <a:sysClr val="windowText" lastClr="000000"/>
    </a:dk1>
    <a:lt1>
      <a:srgbClr val="000000"/>
    </a:lt1>
    <a:dk2>
      <a:srgbClr val="04617B"/>
    </a:dk2>
    <a:lt2>
      <a:srgbClr val="DBF5F9"/>
    </a:lt2>
    <a:accent1>
      <a:srgbClr val="C0000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977</TotalTime>
  <Words>1033</Words>
  <Application>Microsoft Office PowerPoint</Application>
  <PresentationFormat>On-screen Show (4:3)</PresentationFormat>
  <Paragraphs>151</Paragraphs>
  <Slides>35</Slides>
  <Notes>0</Notes>
  <HiddenSlides>0</HiddenSlides>
  <MMClips>1</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Constantia</vt:lpstr>
      <vt:lpstr>Wingdings 2</vt:lpstr>
      <vt:lpstr>Flow</vt:lpstr>
      <vt:lpstr>Office Theme</vt:lpstr>
      <vt:lpstr>Microsoft Office Excel Chart</vt:lpstr>
      <vt:lpstr>PowerPoint Presentation</vt:lpstr>
      <vt:lpstr>Evaluating soft tissue composition  of the equine palmar foot with                             computed tomography,        magnetic resonance imaging,  and 3-D image reconstruction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soft tissue composition of the equine palmar foot with computed tomography, magnetic resonance imaging, and three-dimensional image reconstruction</dc:title>
  <dc:creator>Auburn University</dc:creator>
  <cp:lastModifiedBy>Ivy</cp:lastModifiedBy>
  <cp:revision>195</cp:revision>
  <dcterms:created xsi:type="dcterms:W3CDTF">2009-07-13T20:00:53Z</dcterms:created>
  <dcterms:modified xsi:type="dcterms:W3CDTF">2013-10-10T16:59:39Z</dcterms:modified>
</cp:coreProperties>
</file>